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93" r:id="rId4"/>
    <p:sldId id="260" r:id="rId5"/>
    <p:sldId id="268" r:id="rId6"/>
    <p:sldId id="307" r:id="rId7"/>
    <p:sldId id="269" r:id="rId8"/>
    <p:sldId id="306" r:id="rId9"/>
    <p:sldId id="308" r:id="rId10"/>
    <p:sldId id="298" r:id="rId11"/>
    <p:sldId id="304" r:id="rId12"/>
    <p:sldId id="311" r:id="rId13"/>
    <p:sldId id="309" r:id="rId14"/>
    <p:sldId id="310" r:id="rId15"/>
    <p:sldId id="312" r:id="rId16"/>
    <p:sldId id="313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000" autoAdjust="0"/>
  </p:normalViewPr>
  <p:slideViewPr>
    <p:cSldViewPr>
      <p:cViewPr>
        <p:scale>
          <a:sx n="100" d="100"/>
          <a:sy n="100" d="100"/>
        </p:scale>
        <p:origin x="-594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7843E-8ADE-4B1B-92EB-F81575950095}" type="doc">
      <dgm:prSet loTypeId="urn:microsoft.com/office/officeart/2005/8/layout/cycle6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9FA694DC-D1A2-4011-947F-9CC27E2A8861}">
      <dgm:prSet phldrT="[Text]" custT="1"/>
      <dgm:spPr/>
      <dgm:t>
        <a:bodyPr/>
        <a:lstStyle/>
        <a:p>
          <a:r>
            <a:rPr lang="de-DE" sz="1400" b="1" dirty="0" smtClean="0"/>
            <a:t>SSA</a:t>
          </a:r>
          <a:endParaRPr lang="de-DE" sz="1400" b="1" dirty="0"/>
        </a:p>
      </dgm:t>
    </dgm:pt>
    <dgm:pt modelId="{7578AE4A-1532-469B-84BF-C18A4E2D1A77}" type="parTrans" cxnId="{51550F5B-14F9-4525-90E9-5DD7BC6D9227}">
      <dgm:prSet/>
      <dgm:spPr/>
      <dgm:t>
        <a:bodyPr/>
        <a:lstStyle/>
        <a:p>
          <a:endParaRPr lang="de-DE" sz="1400" b="1"/>
        </a:p>
      </dgm:t>
    </dgm:pt>
    <dgm:pt modelId="{295DBA2C-1A0F-4E90-AFC0-F0ED25C402F2}" type="sibTrans" cxnId="{51550F5B-14F9-4525-90E9-5DD7BC6D9227}">
      <dgm:prSet/>
      <dgm:spPr/>
      <dgm:t>
        <a:bodyPr/>
        <a:lstStyle/>
        <a:p>
          <a:endParaRPr lang="de-DE" sz="1400" b="1"/>
        </a:p>
      </dgm:t>
    </dgm:pt>
    <dgm:pt modelId="{08CF4CAE-24CB-4526-9817-700C38D728D5}">
      <dgm:prSet phldrT="[Text]" custT="1"/>
      <dgm:spPr/>
      <dgm:t>
        <a:bodyPr/>
        <a:lstStyle/>
        <a:p>
          <a:r>
            <a:rPr lang="de-DE" sz="1400" b="1" dirty="0" smtClean="0"/>
            <a:t>Chemo</a:t>
          </a:r>
          <a:endParaRPr lang="de-DE" sz="1400" b="1" dirty="0"/>
        </a:p>
      </dgm:t>
    </dgm:pt>
    <dgm:pt modelId="{C9B8A075-832E-468F-90CB-5E5C5CA1D396}" type="parTrans" cxnId="{90D2ECFF-3922-4D42-BFF6-6121292A1403}">
      <dgm:prSet/>
      <dgm:spPr/>
      <dgm:t>
        <a:bodyPr/>
        <a:lstStyle/>
        <a:p>
          <a:endParaRPr lang="de-DE" sz="1400" b="1"/>
        </a:p>
      </dgm:t>
    </dgm:pt>
    <dgm:pt modelId="{1D6E38F8-BF40-4860-A51A-1A1A71ED7865}" type="sibTrans" cxnId="{90D2ECFF-3922-4D42-BFF6-6121292A1403}">
      <dgm:prSet/>
      <dgm:spPr/>
      <dgm:t>
        <a:bodyPr/>
        <a:lstStyle/>
        <a:p>
          <a:endParaRPr lang="de-DE" sz="1400" b="1"/>
        </a:p>
      </dgm:t>
    </dgm:pt>
    <dgm:pt modelId="{EF7454BA-0EC0-43E6-85C0-176380076655}">
      <dgm:prSet phldrT="[Text]" custT="1"/>
      <dgm:spPr>
        <a:solidFill>
          <a:srgbClr val="FFFF00"/>
        </a:solidFill>
      </dgm:spPr>
      <dgm:t>
        <a:bodyPr/>
        <a:lstStyle/>
        <a:p>
          <a:r>
            <a:rPr lang="de-DE" sz="1400" b="1" dirty="0" smtClean="0">
              <a:solidFill>
                <a:schemeClr val="accent6">
                  <a:lumMod val="75000"/>
                </a:schemeClr>
              </a:solidFill>
            </a:rPr>
            <a:t>PRRT</a:t>
          </a:r>
          <a:endParaRPr lang="de-DE" sz="1400" b="1" dirty="0">
            <a:solidFill>
              <a:schemeClr val="accent6">
                <a:lumMod val="75000"/>
              </a:schemeClr>
            </a:solidFill>
          </a:endParaRPr>
        </a:p>
      </dgm:t>
    </dgm:pt>
    <dgm:pt modelId="{58B5B289-CC43-4B28-A755-12FF029FC666}" type="parTrans" cxnId="{BB96A729-DDD0-4D42-B887-C13AFE5B28EF}">
      <dgm:prSet/>
      <dgm:spPr/>
      <dgm:t>
        <a:bodyPr/>
        <a:lstStyle/>
        <a:p>
          <a:endParaRPr lang="de-DE" sz="1400" b="1"/>
        </a:p>
      </dgm:t>
    </dgm:pt>
    <dgm:pt modelId="{4F1A5231-C81D-4F1D-8AB4-5839E04E1318}" type="sibTrans" cxnId="{BB96A729-DDD0-4D42-B887-C13AFE5B28EF}">
      <dgm:prSet/>
      <dgm:spPr/>
      <dgm:t>
        <a:bodyPr/>
        <a:lstStyle/>
        <a:p>
          <a:endParaRPr lang="de-DE" sz="1400" b="1"/>
        </a:p>
      </dgm:t>
    </dgm:pt>
    <dgm:pt modelId="{C8AEB4D8-A878-4AD2-A90F-E178B99551BC}">
      <dgm:prSet phldrT="[Text]" custT="1"/>
      <dgm:spPr/>
      <dgm:t>
        <a:bodyPr/>
        <a:lstStyle/>
        <a:p>
          <a:r>
            <a:rPr lang="cs-CZ" sz="1400" b="1" dirty="0" smtClean="0"/>
            <a:t>Cílená </a:t>
          </a:r>
          <a:r>
            <a:rPr lang="cs-CZ" sz="1400" b="1" dirty="0" err="1" smtClean="0"/>
            <a:t>biol</a:t>
          </a:r>
          <a:r>
            <a:rPr lang="cs-CZ" sz="1400" b="1" dirty="0" smtClean="0"/>
            <a:t> léčba </a:t>
          </a:r>
          <a:endParaRPr lang="de-DE" sz="1400" b="1" dirty="0"/>
        </a:p>
      </dgm:t>
    </dgm:pt>
    <dgm:pt modelId="{FA4B68A0-2A2F-4812-829D-E3B38A6F5CDF}" type="parTrans" cxnId="{8E5459F2-D1FC-46E4-BB89-766977EA3624}">
      <dgm:prSet/>
      <dgm:spPr/>
      <dgm:t>
        <a:bodyPr/>
        <a:lstStyle/>
        <a:p>
          <a:endParaRPr lang="de-DE" sz="1400" b="1"/>
        </a:p>
      </dgm:t>
    </dgm:pt>
    <dgm:pt modelId="{E7C31994-A0D4-447D-A123-ED7C70E6EF59}" type="sibTrans" cxnId="{8E5459F2-D1FC-46E4-BB89-766977EA3624}">
      <dgm:prSet/>
      <dgm:spPr/>
      <dgm:t>
        <a:bodyPr/>
        <a:lstStyle/>
        <a:p>
          <a:endParaRPr lang="de-DE" sz="1400" b="1"/>
        </a:p>
      </dgm:t>
    </dgm:pt>
    <dgm:pt modelId="{8ED3B88B-DE1F-4139-B5D4-BC076A7296EC}">
      <dgm:prSet phldrT="[Text]" custT="1"/>
      <dgm:spPr/>
      <dgm:t>
        <a:bodyPr/>
        <a:lstStyle/>
        <a:p>
          <a:r>
            <a:rPr lang="cs-CZ" sz="1400" b="1" dirty="0" smtClean="0"/>
            <a:t>Lokální </a:t>
          </a:r>
          <a:r>
            <a:rPr lang="cs-CZ" sz="1400" b="1" dirty="0" err="1" smtClean="0"/>
            <a:t>th</a:t>
          </a:r>
          <a:r>
            <a:rPr lang="cs-CZ" sz="1400" b="1" dirty="0" smtClean="0"/>
            <a:t>. jat. meta</a:t>
          </a:r>
          <a:endParaRPr lang="de-DE" sz="1400" b="1" dirty="0"/>
        </a:p>
      </dgm:t>
    </dgm:pt>
    <dgm:pt modelId="{18EB4848-7E92-4107-A881-3FEE594BC939}" type="parTrans" cxnId="{BA393C52-74BC-4F7C-84C5-1874E70F3636}">
      <dgm:prSet/>
      <dgm:spPr/>
      <dgm:t>
        <a:bodyPr/>
        <a:lstStyle/>
        <a:p>
          <a:endParaRPr lang="de-DE" sz="1400" b="1"/>
        </a:p>
      </dgm:t>
    </dgm:pt>
    <dgm:pt modelId="{C9A97CA9-AACE-4BA9-A790-0D89559AF176}" type="sibTrans" cxnId="{BA393C52-74BC-4F7C-84C5-1874E70F3636}">
      <dgm:prSet/>
      <dgm:spPr/>
      <dgm:t>
        <a:bodyPr/>
        <a:lstStyle/>
        <a:p>
          <a:endParaRPr lang="de-DE" sz="1400" b="1"/>
        </a:p>
      </dgm:t>
    </dgm:pt>
    <dgm:pt modelId="{3B5FCEAE-15A0-47D3-B6C3-05B3AA8768E0}">
      <dgm:prSet phldrT="[Text]" custT="1"/>
      <dgm:spPr/>
      <dgm:t>
        <a:bodyPr/>
        <a:lstStyle/>
        <a:p>
          <a:r>
            <a:rPr lang="cs-CZ" sz="1400" b="1" dirty="0" smtClean="0"/>
            <a:t>Chirurgie</a:t>
          </a:r>
          <a:endParaRPr lang="de-DE" sz="1400" b="1" dirty="0"/>
        </a:p>
      </dgm:t>
    </dgm:pt>
    <dgm:pt modelId="{80F81255-4376-45B9-8471-1A9BCA517520}" type="parTrans" cxnId="{93428984-DB87-495C-9C87-5AB2E2356730}">
      <dgm:prSet/>
      <dgm:spPr/>
      <dgm:t>
        <a:bodyPr/>
        <a:lstStyle/>
        <a:p>
          <a:endParaRPr lang="de-DE" sz="1400" b="1"/>
        </a:p>
      </dgm:t>
    </dgm:pt>
    <dgm:pt modelId="{1021114D-2E99-4995-B3D6-E4B9F3F5626B}" type="sibTrans" cxnId="{93428984-DB87-495C-9C87-5AB2E2356730}">
      <dgm:prSet/>
      <dgm:spPr/>
      <dgm:t>
        <a:bodyPr/>
        <a:lstStyle/>
        <a:p>
          <a:endParaRPr lang="de-DE" sz="1400" b="1"/>
        </a:p>
      </dgm:t>
    </dgm:pt>
    <dgm:pt modelId="{B76FFFFB-E85E-497F-B15C-35187C6ECFC1}">
      <dgm:prSet phldrT="[Text]" custT="1"/>
      <dgm:spPr/>
      <dgm:t>
        <a:bodyPr/>
        <a:lstStyle/>
        <a:p>
          <a:r>
            <a:rPr lang="de-DE" sz="1400" b="1" dirty="0" smtClean="0"/>
            <a:t>N</a:t>
          </a:r>
          <a:r>
            <a:rPr lang="cs-CZ" sz="1400" b="1" dirty="0" err="1" smtClean="0"/>
            <a:t>ové</a:t>
          </a:r>
          <a:r>
            <a:rPr lang="de-DE" sz="1400" b="1" dirty="0" smtClean="0"/>
            <a:t> </a:t>
          </a:r>
          <a:r>
            <a:rPr lang="cs-CZ" sz="1400" b="1" dirty="0" smtClean="0"/>
            <a:t>molekuly</a:t>
          </a:r>
          <a:endParaRPr lang="de-DE" sz="1400" b="1" dirty="0"/>
        </a:p>
      </dgm:t>
    </dgm:pt>
    <dgm:pt modelId="{C7F2E921-9968-4706-BE8D-FA8E3E62DC95}" type="parTrans" cxnId="{3AC44DCC-1F31-4208-98BD-61E802B85494}">
      <dgm:prSet/>
      <dgm:spPr/>
      <dgm:t>
        <a:bodyPr/>
        <a:lstStyle/>
        <a:p>
          <a:endParaRPr lang="de-DE" sz="1400" b="1"/>
        </a:p>
      </dgm:t>
    </dgm:pt>
    <dgm:pt modelId="{9AC5B5AA-2767-4334-8E39-887F3E05D68A}" type="sibTrans" cxnId="{3AC44DCC-1F31-4208-98BD-61E802B85494}">
      <dgm:prSet/>
      <dgm:spPr/>
      <dgm:t>
        <a:bodyPr/>
        <a:lstStyle/>
        <a:p>
          <a:endParaRPr lang="de-DE" sz="1400" b="1"/>
        </a:p>
      </dgm:t>
    </dgm:pt>
    <dgm:pt modelId="{242FC3EC-EBB6-4CF3-BD31-AA50A8822D3B}">
      <dgm:prSet phldrT="[Text]" custT="1"/>
      <dgm:spPr/>
      <dgm:t>
        <a:bodyPr/>
        <a:lstStyle/>
        <a:p>
          <a:r>
            <a:rPr lang="cs-CZ" sz="1400" b="1" dirty="0" smtClean="0"/>
            <a:t>Léčba symptomů</a:t>
          </a:r>
          <a:endParaRPr lang="de-DE" sz="1400" b="1" dirty="0"/>
        </a:p>
      </dgm:t>
    </dgm:pt>
    <dgm:pt modelId="{F8D6AFC6-78C9-4A4E-95EE-3459095C51E1}" type="parTrans" cxnId="{D17F54EB-8D97-4CB7-BFA2-437FA508FB60}">
      <dgm:prSet/>
      <dgm:spPr/>
      <dgm:t>
        <a:bodyPr/>
        <a:lstStyle/>
        <a:p>
          <a:endParaRPr lang="de-DE" sz="1400"/>
        </a:p>
      </dgm:t>
    </dgm:pt>
    <dgm:pt modelId="{C1EE509E-1698-457A-A1D1-48355F1DBCFC}" type="sibTrans" cxnId="{D17F54EB-8D97-4CB7-BFA2-437FA508FB60}">
      <dgm:prSet/>
      <dgm:spPr/>
      <dgm:t>
        <a:bodyPr/>
        <a:lstStyle/>
        <a:p>
          <a:endParaRPr lang="de-DE" sz="1400"/>
        </a:p>
      </dgm:t>
    </dgm:pt>
    <dgm:pt modelId="{9BFC3CD8-C8FD-48AC-9797-1FF794B646CD}" type="pres">
      <dgm:prSet presAssocID="{7777843E-8ADE-4B1B-92EB-F815759500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41FC0B0-33FF-4C24-B4CC-935DE878C7E3}" type="pres">
      <dgm:prSet presAssocID="{9FA694DC-D1A2-4011-947F-9CC27E2A886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45BCD1-F585-4CB5-B330-9F6439E265AB}" type="pres">
      <dgm:prSet presAssocID="{9FA694DC-D1A2-4011-947F-9CC27E2A8861}" presName="spNode" presStyleCnt="0"/>
      <dgm:spPr/>
    </dgm:pt>
    <dgm:pt modelId="{41555809-9859-4AA1-9FE6-6758428C73CD}" type="pres">
      <dgm:prSet presAssocID="{295DBA2C-1A0F-4E90-AFC0-F0ED25C402F2}" presName="sibTrans" presStyleLbl="sibTrans1D1" presStyleIdx="0" presStyleCnt="8"/>
      <dgm:spPr/>
      <dgm:t>
        <a:bodyPr/>
        <a:lstStyle/>
        <a:p>
          <a:endParaRPr lang="cs-CZ"/>
        </a:p>
      </dgm:t>
    </dgm:pt>
    <dgm:pt modelId="{52F465AE-C45A-4594-AABF-F1BCAB8DC4A8}" type="pres">
      <dgm:prSet presAssocID="{08CF4CAE-24CB-4526-9817-700C38D728D5}" presName="node" presStyleLbl="node1" presStyleIdx="1" presStyleCnt="8" custScaleX="1239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E6EC00-89FA-4248-A776-748EA193ECF9}" type="pres">
      <dgm:prSet presAssocID="{08CF4CAE-24CB-4526-9817-700C38D728D5}" presName="spNode" presStyleCnt="0"/>
      <dgm:spPr/>
    </dgm:pt>
    <dgm:pt modelId="{499F6624-E3CE-4996-A1CD-DCA6834D451F}" type="pres">
      <dgm:prSet presAssocID="{1D6E38F8-BF40-4860-A51A-1A1A71ED7865}" presName="sibTrans" presStyleLbl="sibTrans1D1" presStyleIdx="1" presStyleCnt="8"/>
      <dgm:spPr/>
      <dgm:t>
        <a:bodyPr/>
        <a:lstStyle/>
        <a:p>
          <a:endParaRPr lang="cs-CZ"/>
        </a:p>
      </dgm:t>
    </dgm:pt>
    <dgm:pt modelId="{20F62A54-7FCC-451A-957C-50E6C31E9589}" type="pres">
      <dgm:prSet presAssocID="{EF7454BA-0EC0-43E6-85C0-17638007665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8A360-6133-4B00-AB74-7504C017B56B}" type="pres">
      <dgm:prSet presAssocID="{EF7454BA-0EC0-43E6-85C0-176380076655}" presName="spNode" presStyleCnt="0"/>
      <dgm:spPr/>
    </dgm:pt>
    <dgm:pt modelId="{B5299667-5698-4C6C-9917-951417084DFF}" type="pres">
      <dgm:prSet presAssocID="{4F1A5231-C81D-4F1D-8AB4-5839E04E1318}" presName="sibTrans" presStyleLbl="sibTrans1D1" presStyleIdx="2" presStyleCnt="8"/>
      <dgm:spPr/>
      <dgm:t>
        <a:bodyPr/>
        <a:lstStyle/>
        <a:p>
          <a:endParaRPr lang="cs-CZ"/>
        </a:p>
      </dgm:t>
    </dgm:pt>
    <dgm:pt modelId="{0C5C9AA4-A7D5-4231-9C2E-1267B3E67B1A}" type="pres">
      <dgm:prSet presAssocID="{C8AEB4D8-A878-4AD2-A90F-E178B99551BC}" presName="node" presStyleLbl="node1" presStyleIdx="3" presStyleCnt="8" custScaleX="151267" custRadScaleRad="101187" custRadScaleInc="-73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AEA2BA-60AB-442D-8C45-12A41AF0E4E4}" type="pres">
      <dgm:prSet presAssocID="{C8AEB4D8-A878-4AD2-A90F-E178B99551BC}" presName="spNode" presStyleCnt="0"/>
      <dgm:spPr/>
    </dgm:pt>
    <dgm:pt modelId="{B86E8F4D-ED8C-4A0D-BCC9-5BCBAC432A8F}" type="pres">
      <dgm:prSet presAssocID="{E7C31994-A0D4-447D-A123-ED7C70E6EF59}" presName="sibTrans" presStyleLbl="sibTrans1D1" presStyleIdx="3" presStyleCnt="8"/>
      <dgm:spPr/>
      <dgm:t>
        <a:bodyPr/>
        <a:lstStyle/>
        <a:p>
          <a:endParaRPr lang="cs-CZ"/>
        </a:p>
      </dgm:t>
    </dgm:pt>
    <dgm:pt modelId="{17A62E64-C8DA-4E70-96DA-A8E3E4B34D97}" type="pres">
      <dgm:prSet presAssocID="{8ED3B88B-DE1F-4139-B5D4-BC076A7296EC}" presName="node" presStyleLbl="node1" presStyleIdx="4" presStyleCnt="8" custScaleX="132578" custRadScaleRad="100038" custRadScaleInc="-104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73B08B-D03B-44F4-BC75-29F78D1A912C}" type="pres">
      <dgm:prSet presAssocID="{8ED3B88B-DE1F-4139-B5D4-BC076A7296EC}" presName="spNode" presStyleCnt="0"/>
      <dgm:spPr/>
    </dgm:pt>
    <dgm:pt modelId="{0E9BF2ED-A39B-4527-BE21-6513908B8808}" type="pres">
      <dgm:prSet presAssocID="{C9A97CA9-AACE-4BA9-A790-0D89559AF176}" presName="sibTrans" presStyleLbl="sibTrans1D1" presStyleIdx="4" presStyleCnt="8"/>
      <dgm:spPr/>
      <dgm:t>
        <a:bodyPr/>
        <a:lstStyle/>
        <a:p>
          <a:endParaRPr lang="cs-CZ"/>
        </a:p>
      </dgm:t>
    </dgm:pt>
    <dgm:pt modelId="{DE44ACF3-02D7-4B59-A92C-18A262EA8F25}" type="pres">
      <dgm:prSet presAssocID="{3B5FCEAE-15A0-47D3-B6C3-05B3AA8768E0}" presName="node" presStyleLbl="node1" presStyleIdx="5" presStyleCnt="8" custScaleX="1318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DBC05C-BB53-4150-8418-8400D6BA346B}" type="pres">
      <dgm:prSet presAssocID="{3B5FCEAE-15A0-47D3-B6C3-05B3AA8768E0}" presName="spNode" presStyleCnt="0"/>
      <dgm:spPr/>
    </dgm:pt>
    <dgm:pt modelId="{D30ABB3D-6F56-44B2-BB59-61BD2674BAD4}" type="pres">
      <dgm:prSet presAssocID="{1021114D-2E99-4995-B3D6-E4B9F3F5626B}" presName="sibTrans" presStyleLbl="sibTrans1D1" presStyleIdx="5" presStyleCnt="8"/>
      <dgm:spPr/>
      <dgm:t>
        <a:bodyPr/>
        <a:lstStyle/>
        <a:p>
          <a:endParaRPr lang="cs-CZ"/>
        </a:p>
      </dgm:t>
    </dgm:pt>
    <dgm:pt modelId="{6CB38713-956E-49DC-9549-580D4824C5DD}" type="pres">
      <dgm:prSet presAssocID="{B76FFFFB-E85E-497F-B15C-35187C6ECFC1}" presName="node" presStyleLbl="node1" presStyleIdx="6" presStyleCnt="8" custScaleX="1311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FD8DCB-C0EC-487C-8752-5977CE808AC5}" type="pres">
      <dgm:prSet presAssocID="{B76FFFFB-E85E-497F-B15C-35187C6ECFC1}" presName="spNode" presStyleCnt="0"/>
      <dgm:spPr/>
    </dgm:pt>
    <dgm:pt modelId="{F7368333-535B-49E2-849A-FC00D8A1990C}" type="pres">
      <dgm:prSet presAssocID="{9AC5B5AA-2767-4334-8E39-887F3E05D68A}" presName="sibTrans" presStyleLbl="sibTrans1D1" presStyleIdx="6" presStyleCnt="8"/>
      <dgm:spPr/>
      <dgm:t>
        <a:bodyPr/>
        <a:lstStyle/>
        <a:p>
          <a:endParaRPr lang="cs-CZ"/>
        </a:p>
      </dgm:t>
    </dgm:pt>
    <dgm:pt modelId="{6720CB79-B2AA-42DF-BDC5-6345D833C497}" type="pres">
      <dgm:prSet presAssocID="{242FC3EC-EBB6-4CF3-BD31-AA50A8822D3B}" presName="node" presStyleLbl="node1" presStyleIdx="7" presStyleCnt="8" custScaleX="15689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62A729-DDC1-4634-B06F-43CCD57A9912}" type="pres">
      <dgm:prSet presAssocID="{242FC3EC-EBB6-4CF3-BD31-AA50A8822D3B}" presName="spNode" presStyleCnt="0"/>
      <dgm:spPr/>
    </dgm:pt>
    <dgm:pt modelId="{E3A13D1A-257F-42FA-B873-9BA522A4C4E1}" type="pres">
      <dgm:prSet presAssocID="{C1EE509E-1698-457A-A1D1-48355F1DBCFC}" presName="sibTrans" presStyleLbl="sibTrans1D1" presStyleIdx="7" presStyleCnt="8"/>
      <dgm:spPr/>
      <dgm:t>
        <a:bodyPr/>
        <a:lstStyle/>
        <a:p>
          <a:endParaRPr lang="cs-CZ"/>
        </a:p>
      </dgm:t>
    </dgm:pt>
  </dgm:ptLst>
  <dgm:cxnLst>
    <dgm:cxn modelId="{E7D8A981-032A-4880-AEDA-196A48D181AA}" type="presOf" srcId="{295DBA2C-1A0F-4E90-AFC0-F0ED25C402F2}" destId="{41555809-9859-4AA1-9FE6-6758428C73CD}" srcOrd="0" destOrd="0" presId="urn:microsoft.com/office/officeart/2005/8/layout/cycle6"/>
    <dgm:cxn modelId="{90D2ECFF-3922-4D42-BFF6-6121292A1403}" srcId="{7777843E-8ADE-4B1B-92EB-F81575950095}" destId="{08CF4CAE-24CB-4526-9817-700C38D728D5}" srcOrd="1" destOrd="0" parTransId="{C9B8A075-832E-468F-90CB-5E5C5CA1D396}" sibTransId="{1D6E38F8-BF40-4860-A51A-1A1A71ED7865}"/>
    <dgm:cxn modelId="{79C63729-5AEE-455F-8DCE-4E54FC61E628}" type="presOf" srcId="{3B5FCEAE-15A0-47D3-B6C3-05B3AA8768E0}" destId="{DE44ACF3-02D7-4B59-A92C-18A262EA8F25}" srcOrd="0" destOrd="0" presId="urn:microsoft.com/office/officeart/2005/8/layout/cycle6"/>
    <dgm:cxn modelId="{96996EF7-3121-4A24-B84E-7666637416E5}" type="presOf" srcId="{7777843E-8ADE-4B1B-92EB-F81575950095}" destId="{9BFC3CD8-C8FD-48AC-9797-1FF794B646CD}" srcOrd="0" destOrd="0" presId="urn:microsoft.com/office/officeart/2005/8/layout/cycle6"/>
    <dgm:cxn modelId="{51550F5B-14F9-4525-90E9-5DD7BC6D9227}" srcId="{7777843E-8ADE-4B1B-92EB-F81575950095}" destId="{9FA694DC-D1A2-4011-947F-9CC27E2A8861}" srcOrd="0" destOrd="0" parTransId="{7578AE4A-1532-469B-84BF-C18A4E2D1A77}" sibTransId="{295DBA2C-1A0F-4E90-AFC0-F0ED25C402F2}"/>
    <dgm:cxn modelId="{3AC44DCC-1F31-4208-98BD-61E802B85494}" srcId="{7777843E-8ADE-4B1B-92EB-F81575950095}" destId="{B76FFFFB-E85E-497F-B15C-35187C6ECFC1}" srcOrd="6" destOrd="0" parTransId="{C7F2E921-9968-4706-BE8D-FA8E3E62DC95}" sibTransId="{9AC5B5AA-2767-4334-8E39-887F3E05D68A}"/>
    <dgm:cxn modelId="{07B1DBF2-3BD4-48F5-A323-47C06B18910A}" type="presOf" srcId="{C9A97CA9-AACE-4BA9-A790-0D89559AF176}" destId="{0E9BF2ED-A39B-4527-BE21-6513908B8808}" srcOrd="0" destOrd="0" presId="urn:microsoft.com/office/officeart/2005/8/layout/cycle6"/>
    <dgm:cxn modelId="{53AC53D1-BAE7-42BD-B377-1954F242403A}" type="presOf" srcId="{E7C31994-A0D4-447D-A123-ED7C70E6EF59}" destId="{B86E8F4D-ED8C-4A0D-BCC9-5BCBAC432A8F}" srcOrd="0" destOrd="0" presId="urn:microsoft.com/office/officeart/2005/8/layout/cycle6"/>
    <dgm:cxn modelId="{D17F54EB-8D97-4CB7-BFA2-437FA508FB60}" srcId="{7777843E-8ADE-4B1B-92EB-F81575950095}" destId="{242FC3EC-EBB6-4CF3-BD31-AA50A8822D3B}" srcOrd="7" destOrd="0" parTransId="{F8D6AFC6-78C9-4A4E-95EE-3459095C51E1}" sibTransId="{C1EE509E-1698-457A-A1D1-48355F1DBCFC}"/>
    <dgm:cxn modelId="{A1AEF89E-DF20-4997-9A44-61D4A256806F}" type="presOf" srcId="{242FC3EC-EBB6-4CF3-BD31-AA50A8822D3B}" destId="{6720CB79-B2AA-42DF-BDC5-6345D833C497}" srcOrd="0" destOrd="0" presId="urn:microsoft.com/office/officeart/2005/8/layout/cycle6"/>
    <dgm:cxn modelId="{1D6B6A88-696F-46E4-92FC-004AE88ED5FD}" type="presOf" srcId="{B76FFFFB-E85E-497F-B15C-35187C6ECFC1}" destId="{6CB38713-956E-49DC-9549-580D4824C5DD}" srcOrd="0" destOrd="0" presId="urn:microsoft.com/office/officeart/2005/8/layout/cycle6"/>
    <dgm:cxn modelId="{42A5783B-0938-4F7F-BBAE-E517B23DE67D}" type="presOf" srcId="{08CF4CAE-24CB-4526-9817-700C38D728D5}" destId="{52F465AE-C45A-4594-AABF-F1BCAB8DC4A8}" srcOrd="0" destOrd="0" presId="urn:microsoft.com/office/officeart/2005/8/layout/cycle6"/>
    <dgm:cxn modelId="{DBE0C5C2-5745-43F1-A611-9DD35DCB2498}" type="presOf" srcId="{9FA694DC-D1A2-4011-947F-9CC27E2A8861}" destId="{541FC0B0-33FF-4C24-B4CC-935DE878C7E3}" srcOrd="0" destOrd="0" presId="urn:microsoft.com/office/officeart/2005/8/layout/cycle6"/>
    <dgm:cxn modelId="{0FC8DB94-853A-483C-9281-FF632957C961}" type="presOf" srcId="{EF7454BA-0EC0-43E6-85C0-176380076655}" destId="{20F62A54-7FCC-451A-957C-50E6C31E9589}" srcOrd="0" destOrd="0" presId="urn:microsoft.com/office/officeart/2005/8/layout/cycle6"/>
    <dgm:cxn modelId="{A06E0285-4287-4526-83CB-08330C7B219C}" type="presOf" srcId="{1D6E38F8-BF40-4860-A51A-1A1A71ED7865}" destId="{499F6624-E3CE-4996-A1CD-DCA6834D451F}" srcOrd="0" destOrd="0" presId="urn:microsoft.com/office/officeart/2005/8/layout/cycle6"/>
    <dgm:cxn modelId="{66FAD56E-86D7-4E5B-9BC3-D70EFC7E8259}" type="presOf" srcId="{C1EE509E-1698-457A-A1D1-48355F1DBCFC}" destId="{E3A13D1A-257F-42FA-B873-9BA522A4C4E1}" srcOrd="0" destOrd="0" presId="urn:microsoft.com/office/officeart/2005/8/layout/cycle6"/>
    <dgm:cxn modelId="{12F6D44A-F5AB-4A9C-ACBF-BAACFE1AF647}" type="presOf" srcId="{1021114D-2E99-4995-B3D6-E4B9F3F5626B}" destId="{D30ABB3D-6F56-44B2-BB59-61BD2674BAD4}" srcOrd="0" destOrd="0" presId="urn:microsoft.com/office/officeart/2005/8/layout/cycle6"/>
    <dgm:cxn modelId="{6D88430F-10AA-468F-8D6B-0C36F76E24EA}" type="presOf" srcId="{9AC5B5AA-2767-4334-8E39-887F3E05D68A}" destId="{F7368333-535B-49E2-849A-FC00D8A1990C}" srcOrd="0" destOrd="0" presId="urn:microsoft.com/office/officeart/2005/8/layout/cycle6"/>
    <dgm:cxn modelId="{93428984-DB87-495C-9C87-5AB2E2356730}" srcId="{7777843E-8ADE-4B1B-92EB-F81575950095}" destId="{3B5FCEAE-15A0-47D3-B6C3-05B3AA8768E0}" srcOrd="5" destOrd="0" parTransId="{80F81255-4376-45B9-8471-1A9BCA517520}" sibTransId="{1021114D-2E99-4995-B3D6-E4B9F3F5626B}"/>
    <dgm:cxn modelId="{238B4027-1712-44F5-898E-294F999482C8}" type="presOf" srcId="{C8AEB4D8-A878-4AD2-A90F-E178B99551BC}" destId="{0C5C9AA4-A7D5-4231-9C2E-1267B3E67B1A}" srcOrd="0" destOrd="0" presId="urn:microsoft.com/office/officeart/2005/8/layout/cycle6"/>
    <dgm:cxn modelId="{9265A0EF-8D94-4FFB-AE0B-D7C0DC283828}" type="presOf" srcId="{4F1A5231-C81D-4F1D-8AB4-5839E04E1318}" destId="{B5299667-5698-4C6C-9917-951417084DFF}" srcOrd="0" destOrd="0" presId="urn:microsoft.com/office/officeart/2005/8/layout/cycle6"/>
    <dgm:cxn modelId="{BB96A729-DDD0-4D42-B887-C13AFE5B28EF}" srcId="{7777843E-8ADE-4B1B-92EB-F81575950095}" destId="{EF7454BA-0EC0-43E6-85C0-176380076655}" srcOrd="2" destOrd="0" parTransId="{58B5B289-CC43-4B28-A755-12FF029FC666}" sibTransId="{4F1A5231-C81D-4F1D-8AB4-5839E04E1318}"/>
    <dgm:cxn modelId="{BA393C52-74BC-4F7C-84C5-1874E70F3636}" srcId="{7777843E-8ADE-4B1B-92EB-F81575950095}" destId="{8ED3B88B-DE1F-4139-B5D4-BC076A7296EC}" srcOrd="4" destOrd="0" parTransId="{18EB4848-7E92-4107-A881-3FEE594BC939}" sibTransId="{C9A97CA9-AACE-4BA9-A790-0D89559AF176}"/>
    <dgm:cxn modelId="{8E5459F2-D1FC-46E4-BB89-766977EA3624}" srcId="{7777843E-8ADE-4B1B-92EB-F81575950095}" destId="{C8AEB4D8-A878-4AD2-A90F-E178B99551BC}" srcOrd="3" destOrd="0" parTransId="{FA4B68A0-2A2F-4812-829D-E3B38A6F5CDF}" sibTransId="{E7C31994-A0D4-447D-A123-ED7C70E6EF59}"/>
    <dgm:cxn modelId="{E2D26A12-7CD4-452C-964C-654D4C44A221}" type="presOf" srcId="{8ED3B88B-DE1F-4139-B5D4-BC076A7296EC}" destId="{17A62E64-C8DA-4E70-96DA-A8E3E4B34D97}" srcOrd="0" destOrd="0" presId="urn:microsoft.com/office/officeart/2005/8/layout/cycle6"/>
    <dgm:cxn modelId="{7DD50877-A040-405A-BFCD-CB4FAF130158}" type="presParOf" srcId="{9BFC3CD8-C8FD-48AC-9797-1FF794B646CD}" destId="{541FC0B0-33FF-4C24-B4CC-935DE878C7E3}" srcOrd="0" destOrd="0" presId="urn:microsoft.com/office/officeart/2005/8/layout/cycle6"/>
    <dgm:cxn modelId="{95D08920-0F0E-4115-BC1E-701AD58DEFE3}" type="presParOf" srcId="{9BFC3CD8-C8FD-48AC-9797-1FF794B646CD}" destId="{A045BCD1-F585-4CB5-B330-9F6439E265AB}" srcOrd="1" destOrd="0" presId="urn:microsoft.com/office/officeart/2005/8/layout/cycle6"/>
    <dgm:cxn modelId="{3390D2D8-4C11-4720-8305-D801A2793258}" type="presParOf" srcId="{9BFC3CD8-C8FD-48AC-9797-1FF794B646CD}" destId="{41555809-9859-4AA1-9FE6-6758428C73CD}" srcOrd="2" destOrd="0" presId="urn:microsoft.com/office/officeart/2005/8/layout/cycle6"/>
    <dgm:cxn modelId="{113705FC-5F55-49BE-BF4A-E1E6BF4735AD}" type="presParOf" srcId="{9BFC3CD8-C8FD-48AC-9797-1FF794B646CD}" destId="{52F465AE-C45A-4594-AABF-F1BCAB8DC4A8}" srcOrd="3" destOrd="0" presId="urn:microsoft.com/office/officeart/2005/8/layout/cycle6"/>
    <dgm:cxn modelId="{966F4EC9-A070-4D9C-B88B-7E6AF4A94F5D}" type="presParOf" srcId="{9BFC3CD8-C8FD-48AC-9797-1FF794B646CD}" destId="{D8E6EC00-89FA-4248-A776-748EA193ECF9}" srcOrd="4" destOrd="0" presId="urn:microsoft.com/office/officeart/2005/8/layout/cycle6"/>
    <dgm:cxn modelId="{F140780E-4034-415C-9F51-4E7A36B6B497}" type="presParOf" srcId="{9BFC3CD8-C8FD-48AC-9797-1FF794B646CD}" destId="{499F6624-E3CE-4996-A1CD-DCA6834D451F}" srcOrd="5" destOrd="0" presId="urn:microsoft.com/office/officeart/2005/8/layout/cycle6"/>
    <dgm:cxn modelId="{8AE3731C-0641-4DC5-947B-1EAE912FF453}" type="presParOf" srcId="{9BFC3CD8-C8FD-48AC-9797-1FF794B646CD}" destId="{20F62A54-7FCC-451A-957C-50E6C31E9589}" srcOrd="6" destOrd="0" presId="urn:microsoft.com/office/officeart/2005/8/layout/cycle6"/>
    <dgm:cxn modelId="{27D51F1C-A343-4F1A-9B1E-5517D7E6E432}" type="presParOf" srcId="{9BFC3CD8-C8FD-48AC-9797-1FF794B646CD}" destId="{D9B8A360-6133-4B00-AB74-7504C017B56B}" srcOrd="7" destOrd="0" presId="urn:microsoft.com/office/officeart/2005/8/layout/cycle6"/>
    <dgm:cxn modelId="{D6E4A58A-8664-43EF-BA69-B3C742FBEB52}" type="presParOf" srcId="{9BFC3CD8-C8FD-48AC-9797-1FF794B646CD}" destId="{B5299667-5698-4C6C-9917-951417084DFF}" srcOrd="8" destOrd="0" presId="urn:microsoft.com/office/officeart/2005/8/layout/cycle6"/>
    <dgm:cxn modelId="{7E7B4D25-20A8-44D7-9BFF-C61F1544CDAA}" type="presParOf" srcId="{9BFC3CD8-C8FD-48AC-9797-1FF794B646CD}" destId="{0C5C9AA4-A7D5-4231-9C2E-1267B3E67B1A}" srcOrd="9" destOrd="0" presId="urn:microsoft.com/office/officeart/2005/8/layout/cycle6"/>
    <dgm:cxn modelId="{1A3BE38C-24F1-42C5-A320-B06B24D77CE5}" type="presParOf" srcId="{9BFC3CD8-C8FD-48AC-9797-1FF794B646CD}" destId="{E2AEA2BA-60AB-442D-8C45-12A41AF0E4E4}" srcOrd="10" destOrd="0" presId="urn:microsoft.com/office/officeart/2005/8/layout/cycle6"/>
    <dgm:cxn modelId="{C0F08DE2-52DF-4FC4-8AA9-AB337B20CB1F}" type="presParOf" srcId="{9BFC3CD8-C8FD-48AC-9797-1FF794B646CD}" destId="{B86E8F4D-ED8C-4A0D-BCC9-5BCBAC432A8F}" srcOrd="11" destOrd="0" presId="urn:microsoft.com/office/officeart/2005/8/layout/cycle6"/>
    <dgm:cxn modelId="{B316FDBF-A1C1-4B72-A612-61C37043CD21}" type="presParOf" srcId="{9BFC3CD8-C8FD-48AC-9797-1FF794B646CD}" destId="{17A62E64-C8DA-4E70-96DA-A8E3E4B34D97}" srcOrd="12" destOrd="0" presId="urn:microsoft.com/office/officeart/2005/8/layout/cycle6"/>
    <dgm:cxn modelId="{04B51E0F-7E86-4046-825C-2840ED968FC2}" type="presParOf" srcId="{9BFC3CD8-C8FD-48AC-9797-1FF794B646CD}" destId="{7173B08B-D03B-44F4-BC75-29F78D1A912C}" srcOrd="13" destOrd="0" presId="urn:microsoft.com/office/officeart/2005/8/layout/cycle6"/>
    <dgm:cxn modelId="{6A2ADA28-6212-430A-AEE6-A5AB171AEB3A}" type="presParOf" srcId="{9BFC3CD8-C8FD-48AC-9797-1FF794B646CD}" destId="{0E9BF2ED-A39B-4527-BE21-6513908B8808}" srcOrd="14" destOrd="0" presId="urn:microsoft.com/office/officeart/2005/8/layout/cycle6"/>
    <dgm:cxn modelId="{8EBAE352-463C-4C18-B024-37200414A5F9}" type="presParOf" srcId="{9BFC3CD8-C8FD-48AC-9797-1FF794B646CD}" destId="{DE44ACF3-02D7-4B59-A92C-18A262EA8F25}" srcOrd="15" destOrd="0" presId="urn:microsoft.com/office/officeart/2005/8/layout/cycle6"/>
    <dgm:cxn modelId="{E1427FD2-265E-4F2D-850C-368EFAA58C28}" type="presParOf" srcId="{9BFC3CD8-C8FD-48AC-9797-1FF794B646CD}" destId="{35DBC05C-BB53-4150-8418-8400D6BA346B}" srcOrd="16" destOrd="0" presId="urn:microsoft.com/office/officeart/2005/8/layout/cycle6"/>
    <dgm:cxn modelId="{EC4AC279-BAA5-4FBA-91A6-FAA993181B83}" type="presParOf" srcId="{9BFC3CD8-C8FD-48AC-9797-1FF794B646CD}" destId="{D30ABB3D-6F56-44B2-BB59-61BD2674BAD4}" srcOrd="17" destOrd="0" presId="urn:microsoft.com/office/officeart/2005/8/layout/cycle6"/>
    <dgm:cxn modelId="{79B92ADD-BE5D-407E-ACB2-358357C6B50A}" type="presParOf" srcId="{9BFC3CD8-C8FD-48AC-9797-1FF794B646CD}" destId="{6CB38713-956E-49DC-9549-580D4824C5DD}" srcOrd="18" destOrd="0" presId="urn:microsoft.com/office/officeart/2005/8/layout/cycle6"/>
    <dgm:cxn modelId="{CC4B7978-D42D-4911-A730-F05C66E7E68E}" type="presParOf" srcId="{9BFC3CD8-C8FD-48AC-9797-1FF794B646CD}" destId="{0FFD8DCB-C0EC-487C-8752-5977CE808AC5}" srcOrd="19" destOrd="0" presId="urn:microsoft.com/office/officeart/2005/8/layout/cycle6"/>
    <dgm:cxn modelId="{71D2F235-C3F2-46EF-AB19-9E260B52FA6E}" type="presParOf" srcId="{9BFC3CD8-C8FD-48AC-9797-1FF794B646CD}" destId="{F7368333-535B-49E2-849A-FC00D8A1990C}" srcOrd="20" destOrd="0" presId="urn:microsoft.com/office/officeart/2005/8/layout/cycle6"/>
    <dgm:cxn modelId="{8A79EF4A-618F-4078-87C1-57804A7ECFB1}" type="presParOf" srcId="{9BFC3CD8-C8FD-48AC-9797-1FF794B646CD}" destId="{6720CB79-B2AA-42DF-BDC5-6345D833C497}" srcOrd="21" destOrd="0" presId="urn:microsoft.com/office/officeart/2005/8/layout/cycle6"/>
    <dgm:cxn modelId="{546BA1C6-7DCC-4132-99F1-10E2C5B8F224}" type="presParOf" srcId="{9BFC3CD8-C8FD-48AC-9797-1FF794B646CD}" destId="{2362A729-DDC1-4634-B06F-43CCD57A9912}" srcOrd="22" destOrd="0" presId="urn:microsoft.com/office/officeart/2005/8/layout/cycle6"/>
    <dgm:cxn modelId="{2EA2BB86-2301-4A5C-8FAB-7137E3BF7D95}" type="presParOf" srcId="{9BFC3CD8-C8FD-48AC-9797-1FF794B646CD}" destId="{E3A13D1A-257F-42FA-B873-9BA522A4C4E1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FC0B0-33FF-4C24-B4CC-935DE878C7E3}">
      <dsp:nvSpPr>
        <dsp:cNvPr id="0" name=""/>
        <dsp:cNvSpPr/>
      </dsp:nvSpPr>
      <dsp:spPr>
        <a:xfrm>
          <a:off x="2940760" y="2682"/>
          <a:ext cx="773765" cy="502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SSA</a:t>
          </a:r>
          <a:endParaRPr lang="de-DE" sz="1400" b="1" kern="1200" dirty="0"/>
        </a:p>
      </dsp:txBody>
      <dsp:txXfrm>
        <a:off x="2965312" y="27234"/>
        <a:ext cx="724661" cy="453843"/>
      </dsp:txXfrm>
    </dsp:sp>
    <dsp:sp modelId="{41555809-9859-4AA1-9FE6-6758428C73CD}">
      <dsp:nvSpPr>
        <dsp:cNvPr id="0" name=""/>
        <dsp:cNvSpPr/>
      </dsp:nvSpPr>
      <dsp:spPr>
        <a:xfrm>
          <a:off x="1583577" y="254155"/>
          <a:ext cx="3488132" cy="3488132"/>
        </a:xfrm>
        <a:custGeom>
          <a:avLst/>
          <a:gdLst/>
          <a:ahLst/>
          <a:cxnLst/>
          <a:rect l="0" t="0" r="0" b="0"/>
          <a:pathLst>
            <a:path>
              <a:moveTo>
                <a:pt x="2136510" y="44726"/>
              </a:moveTo>
              <a:arcTo wR="1744066" hR="1744066" stAng="16980233" swAng="1107352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465AE-C45A-4594-AABF-F1BCAB8DC4A8}">
      <dsp:nvSpPr>
        <dsp:cNvPr id="0" name=""/>
        <dsp:cNvSpPr/>
      </dsp:nvSpPr>
      <dsp:spPr>
        <a:xfrm>
          <a:off x="4081207" y="513507"/>
          <a:ext cx="959352" cy="502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Chemo</a:t>
          </a:r>
          <a:endParaRPr lang="de-DE" sz="1400" b="1" kern="1200" dirty="0"/>
        </a:p>
      </dsp:txBody>
      <dsp:txXfrm>
        <a:off x="4105759" y="538059"/>
        <a:ext cx="910248" cy="453843"/>
      </dsp:txXfrm>
    </dsp:sp>
    <dsp:sp modelId="{499F6624-E3CE-4996-A1CD-DCA6834D451F}">
      <dsp:nvSpPr>
        <dsp:cNvPr id="0" name=""/>
        <dsp:cNvSpPr/>
      </dsp:nvSpPr>
      <dsp:spPr>
        <a:xfrm>
          <a:off x="1583577" y="254155"/>
          <a:ext cx="3488132" cy="3488132"/>
        </a:xfrm>
        <a:custGeom>
          <a:avLst/>
          <a:gdLst/>
          <a:ahLst/>
          <a:cxnLst/>
          <a:rect l="0" t="0" r="0" b="0"/>
          <a:pathLst>
            <a:path>
              <a:moveTo>
                <a:pt x="3189955" y="768786"/>
              </a:moveTo>
              <a:arcTo wR="1744066" hR="1744066" stAng="19559975" swAng="1527162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62A54-7FCC-451A-957C-50E6C31E9589}">
      <dsp:nvSpPr>
        <dsp:cNvPr id="0" name=""/>
        <dsp:cNvSpPr/>
      </dsp:nvSpPr>
      <dsp:spPr>
        <a:xfrm>
          <a:off x="4684826" y="1746748"/>
          <a:ext cx="773765" cy="502947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accent6">
                  <a:lumMod val="75000"/>
                </a:schemeClr>
              </a:solidFill>
            </a:rPr>
            <a:t>PRRT</a:t>
          </a:r>
          <a:endParaRPr lang="de-DE" sz="1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709378" y="1771300"/>
        <a:ext cx="724661" cy="453843"/>
      </dsp:txXfrm>
    </dsp:sp>
    <dsp:sp modelId="{B5299667-5698-4C6C-9917-951417084DFF}">
      <dsp:nvSpPr>
        <dsp:cNvPr id="0" name=""/>
        <dsp:cNvSpPr/>
      </dsp:nvSpPr>
      <dsp:spPr>
        <a:xfrm>
          <a:off x="1577241" y="302331"/>
          <a:ext cx="3488132" cy="3488132"/>
        </a:xfrm>
        <a:custGeom>
          <a:avLst/>
          <a:gdLst/>
          <a:ahLst/>
          <a:cxnLst/>
          <a:rect l="0" t="0" r="0" b="0"/>
          <a:pathLst>
            <a:path>
              <a:moveTo>
                <a:pt x="3475336" y="1954947"/>
              </a:moveTo>
              <a:arcTo wR="1744066" hR="1744066" stAng="416689" swAng="1487608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C9AA4-A7D5-4231-9C2E-1267B3E67B1A}">
      <dsp:nvSpPr>
        <dsp:cNvPr id="0" name=""/>
        <dsp:cNvSpPr/>
      </dsp:nvSpPr>
      <dsp:spPr>
        <a:xfrm>
          <a:off x="4014127" y="2970333"/>
          <a:ext cx="1170451" cy="502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Cílená </a:t>
          </a:r>
          <a:r>
            <a:rPr lang="cs-CZ" sz="1400" b="1" kern="1200" dirty="0" err="1" smtClean="0"/>
            <a:t>biol</a:t>
          </a:r>
          <a:r>
            <a:rPr lang="cs-CZ" sz="1400" b="1" kern="1200" dirty="0" smtClean="0"/>
            <a:t> léčba </a:t>
          </a:r>
          <a:endParaRPr lang="de-DE" sz="1400" b="1" kern="1200" dirty="0"/>
        </a:p>
      </dsp:txBody>
      <dsp:txXfrm>
        <a:off x="4038679" y="2994885"/>
        <a:ext cx="1121347" cy="453843"/>
      </dsp:txXfrm>
    </dsp:sp>
    <dsp:sp modelId="{B86E8F4D-ED8C-4A0D-BCC9-5BCBAC432A8F}">
      <dsp:nvSpPr>
        <dsp:cNvPr id="0" name=""/>
        <dsp:cNvSpPr/>
      </dsp:nvSpPr>
      <dsp:spPr>
        <a:xfrm>
          <a:off x="1659680" y="230939"/>
          <a:ext cx="3488132" cy="3488132"/>
        </a:xfrm>
        <a:custGeom>
          <a:avLst/>
          <a:gdLst/>
          <a:ahLst/>
          <a:cxnLst/>
          <a:rect l="0" t="0" r="0" b="0"/>
          <a:pathLst>
            <a:path>
              <a:moveTo>
                <a:pt x="2632956" y="3244612"/>
              </a:moveTo>
              <a:arcTo wR="1744066" hR="1744066" stAng="3561506" swAng="861613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62E64-C8DA-4E70-96DA-A8E3E4B34D97}">
      <dsp:nvSpPr>
        <dsp:cNvPr id="0" name=""/>
        <dsp:cNvSpPr/>
      </dsp:nvSpPr>
      <dsp:spPr>
        <a:xfrm>
          <a:off x="2862589" y="3490820"/>
          <a:ext cx="1025842" cy="502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Lokální </a:t>
          </a:r>
          <a:r>
            <a:rPr lang="cs-CZ" sz="1400" b="1" kern="1200" dirty="0" err="1" smtClean="0"/>
            <a:t>th</a:t>
          </a:r>
          <a:r>
            <a:rPr lang="cs-CZ" sz="1400" b="1" kern="1200" dirty="0" smtClean="0"/>
            <a:t>. jat. meta</a:t>
          </a:r>
          <a:endParaRPr lang="de-DE" sz="1400" b="1" kern="1200" dirty="0"/>
        </a:p>
      </dsp:txBody>
      <dsp:txXfrm>
        <a:off x="2887141" y="3515372"/>
        <a:ext cx="976738" cy="453843"/>
      </dsp:txXfrm>
    </dsp:sp>
    <dsp:sp modelId="{0E9BF2ED-A39B-4527-BE21-6513908B8808}">
      <dsp:nvSpPr>
        <dsp:cNvPr id="0" name=""/>
        <dsp:cNvSpPr/>
      </dsp:nvSpPr>
      <dsp:spPr>
        <a:xfrm>
          <a:off x="1585599" y="255404"/>
          <a:ext cx="3488132" cy="3488132"/>
        </a:xfrm>
        <a:custGeom>
          <a:avLst/>
          <a:gdLst/>
          <a:ahLst/>
          <a:cxnLst/>
          <a:rect l="0" t="0" r="0" b="0"/>
          <a:pathLst>
            <a:path>
              <a:moveTo>
                <a:pt x="1272259" y="3423103"/>
              </a:moveTo>
              <a:arcTo wR="1744066" hR="1744066" stAng="6341717" swAng="952118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4ACF3-02D7-4B59-A92C-18A262EA8F25}">
      <dsp:nvSpPr>
        <dsp:cNvPr id="0" name=""/>
        <dsp:cNvSpPr/>
      </dsp:nvSpPr>
      <dsp:spPr>
        <a:xfrm>
          <a:off x="1584177" y="2979989"/>
          <a:ext cx="1020449" cy="502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Chirurgie</a:t>
          </a:r>
          <a:endParaRPr lang="de-DE" sz="1400" b="1" kern="1200" dirty="0"/>
        </a:p>
      </dsp:txBody>
      <dsp:txXfrm>
        <a:off x="1608729" y="3004541"/>
        <a:ext cx="971345" cy="453843"/>
      </dsp:txXfrm>
    </dsp:sp>
    <dsp:sp modelId="{D30ABB3D-6F56-44B2-BB59-61BD2674BAD4}">
      <dsp:nvSpPr>
        <dsp:cNvPr id="0" name=""/>
        <dsp:cNvSpPr/>
      </dsp:nvSpPr>
      <dsp:spPr>
        <a:xfrm>
          <a:off x="1583577" y="254155"/>
          <a:ext cx="3488132" cy="3488132"/>
        </a:xfrm>
        <a:custGeom>
          <a:avLst/>
          <a:gdLst/>
          <a:ahLst/>
          <a:cxnLst/>
          <a:rect l="0" t="0" r="0" b="0"/>
          <a:pathLst>
            <a:path>
              <a:moveTo>
                <a:pt x="298176" y="2719346"/>
              </a:moveTo>
              <a:arcTo wR="1744066" hR="1744066" stAng="8759975" swAng="1527162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38713-956E-49DC-9549-580D4824C5DD}">
      <dsp:nvSpPr>
        <dsp:cNvPr id="0" name=""/>
        <dsp:cNvSpPr/>
      </dsp:nvSpPr>
      <dsp:spPr>
        <a:xfrm>
          <a:off x="1076134" y="1746748"/>
          <a:ext cx="1014885" cy="502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N</a:t>
          </a:r>
          <a:r>
            <a:rPr lang="cs-CZ" sz="1400" b="1" kern="1200" dirty="0" err="1" smtClean="0"/>
            <a:t>ové</a:t>
          </a:r>
          <a:r>
            <a:rPr lang="de-DE" sz="1400" b="1" kern="1200" dirty="0" smtClean="0"/>
            <a:t> </a:t>
          </a:r>
          <a:r>
            <a:rPr lang="cs-CZ" sz="1400" b="1" kern="1200" dirty="0" smtClean="0"/>
            <a:t>molekuly</a:t>
          </a:r>
          <a:endParaRPr lang="de-DE" sz="1400" b="1" kern="1200" dirty="0"/>
        </a:p>
      </dsp:txBody>
      <dsp:txXfrm>
        <a:off x="1100686" y="1771300"/>
        <a:ext cx="965781" cy="453843"/>
      </dsp:txXfrm>
    </dsp:sp>
    <dsp:sp modelId="{F7368333-535B-49E2-849A-FC00D8A1990C}">
      <dsp:nvSpPr>
        <dsp:cNvPr id="0" name=""/>
        <dsp:cNvSpPr/>
      </dsp:nvSpPr>
      <dsp:spPr>
        <a:xfrm>
          <a:off x="1583577" y="254155"/>
          <a:ext cx="3488132" cy="3488132"/>
        </a:xfrm>
        <a:custGeom>
          <a:avLst/>
          <a:gdLst/>
          <a:ahLst/>
          <a:cxnLst/>
          <a:rect l="0" t="0" r="0" b="0"/>
          <a:pathLst>
            <a:path>
              <a:moveTo>
                <a:pt x="19372" y="1484839"/>
              </a:moveTo>
              <a:arcTo wR="1744066" hR="1744066" stAng="11312864" swAng="1527162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0CB79-B2AA-42DF-BDC5-6345D833C497}">
      <dsp:nvSpPr>
        <dsp:cNvPr id="0" name=""/>
        <dsp:cNvSpPr/>
      </dsp:nvSpPr>
      <dsp:spPr>
        <a:xfrm>
          <a:off x="1487395" y="513507"/>
          <a:ext cx="1214014" cy="502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Léčba symptomů</a:t>
          </a:r>
          <a:endParaRPr lang="de-DE" sz="1400" b="1" kern="1200" dirty="0"/>
        </a:p>
      </dsp:txBody>
      <dsp:txXfrm>
        <a:off x="1511947" y="538059"/>
        <a:ext cx="1164910" cy="453843"/>
      </dsp:txXfrm>
    </dsp:sp>
    <dsp:sp modelId="{E3A13D1A-257F-42FA-B873-9BA522A4C4E1}">
      <dsp:nvSpPr>
        <dsp:cNvPr id="0" name=""/>
        <dsp:cNvSpPr/>
      </dsp:nvSpPr>
      <dsp:spPr>
        <a:xfrm>
          <a:off x="1583577" y="254155"/>
          <a:ext cx="3488132" cy="3488132"/>
        </a:xfrm>
        <a:custGeom>
          <a:avLst/>
          <a:gdLst/>
          <a:ahLst/>
          <a:cxnLst/>
          <a:rect l="0" t="0" r="0" b="0"/>
          <a:pathLst>
            <a:path>
              <a:moveTo>
                <a:pt x="833839" y="256365"/>
              </a:moveTo>
              <a:arcTo wR="1744066" hR="1744066" stAng="14312415" swAng="1107352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EFE13-AF34-48A4-8DC5-43DE238941C7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991B-3FFE-49B2-A2BB-8D70E3A46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40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E991B-3FFE-49B2-A2BB-8D70E3A46EE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3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11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62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00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6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90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00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258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17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68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3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61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75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07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77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70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61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71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3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6216" y="1133856"/>
            <a:ext cx="6619244" cy="244918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Radiofarmaka v diagnostice a léčbě neuroendokrinních nádorů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6216" y="4083918"/>
            <a:ext cx="6619244" cy="648072"/>
          </a:xfrm>
        </p:spPr>
        <p:txBody>
          <a:bodyPr/>
          <a:lstStyle/>
          <a:p>
            <a:r>
              <a:rPr lang="cs-CZ" dirty="0" err="1" smtClean="0"/>
              <a:t>E.Sedláčková</a:t>
            </a:r>
            <a:r>
              <a:rPr lang="cs-CZ" dirty="0" smtClean="0"/>
              <a:t>, Onkologická klinika VFN a 1.LF UK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0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PRRT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Studie NETTER fáze III , 299 nemocných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177Lu-DOTATE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čas do progrese 40 měsíců x  8,4 při léčbě SSA</a:t>
            </a:r>
          </a:p>
          <a:p>
            <a:pPr marL="0" indent="0">
              <a:buNone/>
            </a:pPr>
            <a:r>
              <a:rPr lang="cs-CZ" dirty="0" smtClean="0"/>
              <a:t>      Dobrý bezpečnostní profil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</a:rPr>
              <a:t>V ČR nedostupné      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93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762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ENETS doporučení pro </a:t>
            </a:r>
            <a:r>
              <a:rPr lang="cs-CZ" sz="3200" b="1" dirty="0" err="1" smtClean="0"/>
              <a:t>midgut</a:t>
            </a:r>
            <a:r>
              <a:rPr lang="cs-CZ" sz="3200" b="1" dirty="0" smtClean="0"/>
              <a:t> NEN 2016</a:t>
            </a:r>
            <a:endParaRPr lang="cs-CZ" sz="3200" b="1" dirty="0"/>
          </a:p>
        </p:txBody>
      </p:sp>
      <p:pic>
        <p:nvPicPr>
          <p:cNvPr id="4" name="obrázek 1" descr="http://www.karger.com/WebMaterial/ShowPic/49673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1567" y="1539875"/>
            <a:ext cx="5021404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 2"/>
          <p:cNvSpPr/>
          <p:nvPr/>
        </p:nvSpPr>
        <p:spPr>
          <a:xfrm>
            <a:off x="5234092" y="3130230"/>
            <a:ext cx="288032" cy="1440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826444" y="2276034"/>
            <a:ext cx="261847" cy="21602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ČR-bílá vrána  bez PRRT uprostřed Evropy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48" y="987574"/>
            <a:ext cx="4808308" cy="4032448"/>
          </a:xfrm>
        </p:spPr>
      </p:pic>
      <p:pic>
        <p:nvPicPr>
          <p:cNvPr id="2050" name="Picture 2" descr="C:\Users\6391\Desktop\vrán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29" y="3202284"/>
            <a:ext cx="689903" cy="3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136815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92D050"/>
                </a:solidFill>
              </a:rPr>
              <a:t>CESTOVNÍ KANCELÁŘ  BAUM </a:t>
            </a:r>
            <a:r>
              <a:rPr lang="cs-CZ" sz="3200" b="1">
                <a:solidFill>
                  <a:srgbClr val="92D050"/>
                </a:solidFill>
              </a:rPr>
              <a:t/>
            </a:r>
            <a:br>
              <a:rPr lang="cs-CZ" sz="3200" b="1">
                <a:solidFill>
                  <a:srgbClr val="92D050"/>
                </a:solidFill>
              </a:rPr>
            </a:b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47059"/>
            <a:ext cx="7848972" cy="314661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1200" b="1" dirty="0"/>
              <a:t> </a:t>
            </a:r>
            <a:endParaRPr lang="cs-CZ" sz="1200" b="1" dirty="0" smtClean="0"/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Vážení pacienti s neuroendokrinními nádory,</a:t>
            </a:r>
          </a:p>
          <a:p>
            <a:pPr marL="0" indent="0">
              <a:buNone/>
            </a:pPr>
            <a:endParaRPr lang="cs-CZ" sz="16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cestujte s námi  za PRRT do </a:t>
            </a:r>
            <a:r>
              <a:rPr lang="cs-CZ" sz="1600" b="1" dirty="0" err="1" smtClean="0">
                <a:solidFill>
                  <a:srgbClr val="FFC000"/>
                </a:solidFill>
                <a:latin typeface="Bradley Hand ITC" panose="03070402050302030203" pitchFamily="66" charset="0"/>
              </a:rPr>
              <a:t>Bad</a:t>
            </a:r>
            <a:r>
              <a:rPr lang="cs-CZ" sz="16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Berka v SRN.                                       </a:t>
            </a:r>
          </a:p>
          <a:p>
            <a:pPr marL="0" indent="0">
              <a:buNone/>
            </a:pPr>
            <a:endParaRPr lang="cs-CZ" sz="16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Náklady hradí vaše zdravotní pojišťovna</a:t>
            </a:r>
          </a:p>
          <a:p>
            <a:pPr marL="0" indent="0">
              <a:buNone/>
            </a:pPr>
            <a:endParaRPr lang="cs-CZ" sz="16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Procvičíte svůj orientační smysl a jazykové dovednosti!!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75606"/>
            <a:ext cx="3240360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ceskatelevize.cz/ct24/sites/default/files/styles/scale_1180/public/images/1819328-strom-roku-09.jpg?itok=do-9G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6" y="-1244674"/>
            <a:ext cx="8926378" cy="74961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49841" y="268394"/>
            <a:ext cx="7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PRRT</a:t>
            </a:r>
            <a:endParaRPr lang="cs-CZ" sz="1600" b="1" dirty="0"/>
          </a:p>
        </p:txBody>
      </p:sp>
      <p:pic>
        <p:nvPicPr>
          <p:cNvPr id="1026" name="Picture 2" descr="C:\Users\6391\Desktop\Fotkyožka (2)\Sedlackova-pr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71089"/>
            <a:ext cx="444232" cy="6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6391\Desktop\J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31" y="248858"/>
            <a:ext cx="474145" cy="50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rak 9"/>
          <p:cNvSpPr/>
          <p:nvPr/>
        </p:nvSpPr>
        <p:spPr>
          <a:xfrm>
            <a:off x="7455348" y="751531"/>
            <a:ext cx="1438266" cy="740099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524328" y="917200"/>
            <a:ext cx="1369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cs typeface="Arial" panose="020B0604020202020204" pitchFamily="34" charset="0"/>
              </a:rPr>
              <a:t>68-Ga PET/CT</a:t>
            </a:r>
          </a:p>
        </p:txBody>
      </p:sp>
      <p:sp>
        <p:nvSpPr>
          <p:cNvPr id="16" name="Mrak 15"/>
          <p:cNvSpPr/>
          <p:nvPr/>
        </p:nvSpPr>
        <p:spPr>
          <a:xfrm>
            <a:off x="6948264" y="102024"/>
            <a:ext cx="1152128" cy="704228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3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6391\Desktop\dedekababk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0"/>
            <a:ext cx="45931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 descr="novi lide - patologie"/>
          <p:cNvSpPr>
            <a:spLocks noGrp="1" noChangeAspect="1" noChangeArrowheads="1"/>
          </p:cNvSpPr>
          <p:nvPr/>
        </p:nvSpPr>
        <p:spPr bwMode="auto">
          <a:xfrm>
            <a:off x="0" y="-446087"/>
            <a:ext cx="9144000" cy="6035675"/>
          </a:xfrm>
          <a:prstGeom prst="rect">
            <a:avLst/>
          </a:prstGeom>
          <a:blipFill dpi="0" rotWithShape="1">
            <a:blip r:embed="rId2"/>
            <a:srcRect/>
            <a:stretch>
              <a:fillRect b="-13585"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8631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08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Neuroendokrinní nádory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neuroendokrinní tkáň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r>
              <a:rPr lang="cs-CZ" sz="2400" dirty="0" smtClean="0"/>
              <a:t>               -  je přítomna difúzně </a:t>
            </a:r>
            <a:r>
              <a:rPr lang="cs-CZ" sz="2400" dirty="0"/>
              <a:t>v celém organizmu a v     neuroendokrinních  </a:t>
            </a:r>
            <a:r>
              <a:rPr lang="cs-CZ" sz="2400" dirty="0" smtClean="0"/>
              <a:t>žlázách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       - podílí se na udržování stálosti vnitřního prostředí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nádory  z neuroendokrinních buněk :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- nejčastěji vznikají v tenkém střevě, slinivce břišní a v plicích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- mohou mít bizarní hormonální projevy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082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048126" y="4875312"/>
            <a:ext cx="51443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Surveillance, Epidemiology and End Results (SEER) Program</a:t>
            </a:r>
            <a:r>
              <a:rPr lang="cs-CZ" altLang="cs-CZ" sz="1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1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Epidemiologie v ČR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Data NOR 2000-2012:   1,4 % všech malignit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plíce                    683 případů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tenké střevo       621 případů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apendix              361 případů</a:t>
            </a:r>
          </a:p>
          <a:p>
            <a:pPr marL="0" indent="0">
              <a:buNone/>
            </a:pPr>
            <a:r>
              <a:rPr lang="cs-CZ" sz="2400" dirty="0" smtClean="0"/>
              <a:t>Za 12 let se incidence zdvojnásobila na 3,26/100 000</a:t>
            </a:r>
          </a:p>
          <a:p>
            <a:pPr marL="0" indent="0">
              <a:buNone/>
            </a:pPr>
            <a:r>
              <a:rPr lang="cs-CZ" sz="2400" dirty="0" smtClean="0"/>
              <a:t>Prevalence je cca 5x vyšší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64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Diagnostika- funkční zobrazovací vyšetření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Zobrazení </a:t>
            </a:r>
            <a:r>
              <a:rPr lang="cs-CZ" sz="2400" b="1" dirty="0" err="1" smtClean="0"/>
              <a:t>somatostatinových</a:t>
            </a:r>
            <a:r>
              <a:rPr lang="cs-CZ" sz="2400" b="1" dirty="0" smtClean="0"/>
              <a:t> receptorů</a:t>
            </a:r>
          </a:p>
          <a:p>
            <a:pPr marL="0" indent="0">
              <a:buNone/>
            </a:pPr>
            <a:r>
              <a:rPr lang="cs-CZ" sz="2400" dirty="0" smtClean="0"/>
              <a:t>            </a:t>
            </a:r>
            <a:r>
              <a:rPr lang="cs-CZ" sz="2400" dirty="0" err="1" smtClean="0"/>
              <a:t>Octreoscan</a:t>
            </a:r>
            <a:r>
              <a:rPr lang="cs-CZ" sz="2400" dirty="0" smtClean="0"/>
              <a:t>, </a:t>
            </a:r>
            <a:r>
              <a:rPr lang="cs-CZ" sz="2400" dirty="0" err="1" smtClean="0"/>
              <a:t>Tetroctyd</a:t>
            </a:r>
            <a:r>
              <a:rPr lang="cs-CZ" sz="2400" dirty="0" smtClean="0"/>
              <a:t>, </a:t>
            </a:r>
            <a:r>
              <a:rPr lang="cs-CZ" sz="2400" baseline="30000" dirty="0" smtClean="0">
                <a:solidFill>
                  <a:srgbClr val="FF0000"/>
                </a:solidFill>
              </a:rPr>
              <a:t>68</a:t>
            </a:r>
            <a:r>
              <a:rPr lang="cs-CZ" sz="2400" dirty="0" smtClean="0">
                <a:solidFill>
                  <a:srgbClr val="FF0000"/>
                </a:solidFill>
              </a:rPr>
              <a:t>Ga PET/CT</a:t>
            </a:r>
          </a:p>
          <a:p>
            <a:endParaRPr lang="cs-CZ" sz="2400" baseline="30000" dirty="0"/>
          </a:p>
          <a:p>
            <a:r>
              <a:rPr lang="cs-CZ" sz="2400" dirty="0" smtClean="0"/>
              <a:t>Zobrazení změněných </a:t>
            </a:r>
            <a:r>
              <a:rPr lang="cs-CZ" sz="2400" b="1" dirty="0" smtClean="0"/>
              <a:t>metabolických poměrů</a:t>
            </a:r>
          </a:p>
          <a:p>
            <a:pPr marL="0" indent="0">
              <a:buNone/>
            </a:pPr>
            <a:r>
              <a:rPr lang="cs-CZ" sz="2400" baseline="30000" dirty="0"/>
              <a:t> </a:t>
            </a:r>
            <a:r>
              <a:rPr lang="cs-CZ" sz="2400" baseline="30000" dirty="0" smtClean="0"/>
              <a:t>         123</a:t>
            </a:r>
            <a:r>
              <a:rPr lang="cs-CZ" sz="2400" dirty="0" smtClean="0"/>
              <a:t>I-MIBG,</a:t>
            </a:r>
            <a:r>
              <a:rPr lang="cs-CZ" sz="2400" baseline="30000" dirty="0" smtClean="0">
                <a:solidFill>
                  <a:srgbClr val="FF0000"/>
                </a:solidFill>
              </a:rPr>
              <a:t>18</a:t>
            </a:r>
            <a:r>
              <a:rPr lang="cs-CZ" sz="2400" dirty="0" smtClean="0">
                <a:solidFill>
                  <a:srgbClr val="FF0000"/>
                </a:solidFill>
              </a:rPr>
              <a:t>F-DOPA-PET/CT</a:t>
            </a:r>
            <a:r>
              <a:rPr lang="cs-CZ" sz="2400" dirty="0" smtClean="0"/>
              <a:t> pro lépe </a:t>
            </a:r>
            <a:r>
              <a:rPr lang="cs-CZ" sz="2400" dirty="0" err="1" smtClean="0"/>
              <a:t>dif</a:t>
            </a:r>
            <a:r>
              <a:rPr lang="cs-CZ" sz="2400" dirty="0" smtClean="0"/>
              <a:t>, </a:t>
            </a:r>
            <a:r>
              <a:rPr lang="cs-CZ" sz="2400" baseline="30000" dirty="0" smtClean="0"/>
              <a:t>18</a:t>
            </a:r>
            <a:r>
              <a:rPr lang="cs-CZ" sz="2400" dirty="0" smtClean="0"/>
              <a:t>F-FDG-PET(hůře diferencované nádory)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64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Zobrazení </a:t>
            </a:r>
            <a:r>
              <a:rPr lang="cs-CZ" sz="3200" b="1" dirty="0" err="1" smtClean="0"/>
              <a:t>somatostatinových</a:t>
            </a:r>
            <a:r>
              <a:rPr lang="cs-CZ" sz="3200" b="1" dirty="0" smtClean="0"/>
              <a:t> receptorů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26" name="Picture 2" descr="http://www.octreopharmsciences.com/wp-content/uploads/ops_2d-illu-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9621"/>
            <a:ext cx="6921050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68Ga PET/CT   versus    </a:t>
            </a:r>
            <a:r>
              <a:rPr lang="cs-CZ" sz="3200" b="1" dirty="0" err="1" smtClean="0"/>
              <a:t>Octreoscan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63638"/>
            <a:ext cx="6709906" cy="3146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2017_4_19_11_48_1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1203598"/>
            <a:ext cx="3398044" cy="4903682"/>
          </a:xfrm>
          <a:prstGeom prst="rect">
            <a:avLst/>
          </a:prstGeom>
        </p:spPr>
      </p:pic>
      <p:pic>
        <p:nvPicPr>
          <p:cNvPr id="5" name="Obrázo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314" r="52926" b="197"/>
          <a:stretch/>
        </p:blipFill>
        <p:spPr>
          <a:xfrm>
            <a:off x="4870124" y="1131590"/>
            <a:ext cx="3381015" cy="46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623711772"/>
              </p:ext>
            </p:extLst>
          </p:nvPr>
        </p:nvGraphicFramePr>
        <p:xfrm>
          <a:off x="1331640" y="843558"/>
          <a:ext cx="6534726" cy="399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3977934" y="2571750"/>
            <a:ext cx="1350150" cy="577081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de-DE" sz="900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584" y="51470"/>
            <a:ext cx="7053542" cy="1338466"/>
          </a:xfrm>
        </p:spPr>
        <p:txBody>
          <a:bodyPr>
            <a:normAutofit/>
          </a:bodyPr>
          <a:lstStyle/>
          <a:p>
            <a:r>
              <a:rPr lang="cs-CZ" dirty="0" smtClean="0"/>
              <a:t>Terapie </a:t>
            </a:r>
            <a:r>
              <a:rPr lang="en-US" dirty="0" smtClean="0"/>
              <a:t>NET </a:t>
            </a:r>
            <a:r>
              <a:rPr lang="cs-CZ" dirty="0" smtClean="0"/>
              <a:t>je</a:t>
            </a:r>
            <a:r>
              <a:rPr lang="en-US" dirty="0" smtClean="0"/>
              <a:t> </a:t>
            </a:r>
            <a:r>
              <a:rPr lang="cs-CZ" dirty="0" smtClean="0"/>
              <a:t>multimodální  </a:t>
            </a:r>
            <a:endParaRPr lang="en-US" sz="1500" i="1" dirty="0"/>
          </a:p>
        </p:txBody>
      </p:sp>
      <p:sp>
        <p:nvSpPr>
          <p:cNvPr id="5" name="Textfeld 4"/>
          <p:cNvSpPr txBox="1"/>
          <p:nvPr/>
        </p:nvSpPr>
        <p:spPr>
          <a:xfrm>
            <a:off x="3977934" y="2588735"/>
            <a:ext cx="1350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solidFill>
                  <a:schemeClr val="tx1">
                    <a:lumMod val="50000"/>
                  </a:schemeClr>
                </a:solidFill>
              </a:rPr>
              <a:t>NET</a:t>
            </a:r>
          </a:p>
        </p:txBody>
      </p:sp>
    </p:spTree>
    <p:extLst>
      <p:ext uri="{BB962C8B-B14F-4D97-AF65-F5344CB8AC3E}">
        <p14:creationId xmlns:p14="http://schemas.microsoft.com/office/powerpoint/2010/main" val="3293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Terapie prostřednictvím  </a:t>
            </a:r>
            <a:r>
              <a:rPr lang="cs-CZ" sz="3200" b="1" dirty="0" err="1" smtClean="0"/>
              <a:t>somatostatinových</a:t>
            </a:r>
            <a:r>
              <a:rPr lang="cs-CZ" sz="3200" b="1" dirty="0" smtClean="0"/>
              <a:t> receptorů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26" name="Picture 2" descr="http://www.octreopharmsciences.com/wp-content/uploads/ops_2d-illu-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9621"/>
            <a:ext cx="6921050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803</TotalTime>
  <Words>257</Words>
  <Application>Microsoft Office PowerPoint</Application>
  <PresentationFormat>Předvádění na obrazovce (16:9)</PresentationFormat>
  <Paragraphs>69</Paragraphs>
  <Slides>16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Ion</vt:lpstr>
      <vt:lpstr>Radiofarmaka v diagnostice a léčbě neuroendokrinních nádorů</vt:lpstr>
      <vt:lpstr>Neuroendokrinní nádory</vt:lpstr>
      <vt:lpstr>Prezentace aplikace PowerPoint</vt:lpstr>
      <vt:lpstr>Epidemiologie v ČR</vt:lpstr>
      <vt:lpstr>Diagnostika- funkční zobrazovací vyšetření</vt:lpstr>
      <vt:lpstr>Zobrazení somatostatinových receptorů</vt:lpstr>
      <vt:lpstr>68Ga PET/CT   versus    Octreoscan</vt:lpstr>
      <vt:lpstr>Terapie NET je multimodální  </vt:lpstr>
      <vt:lpstr>Terapie prostřednictvím  somatostatinových receptorů</vt:lpstr>
      <vt:lpstr>PRRT</vt:lpstr>
      <vt:lpstr>ENETS doporučení pro midgut NEN 2016</vt:lpstr>
      <vt:lpstr>ČR-bílá vrána  bez PRRT uprostřed Evropy</vt:lpstr>
      <vt:lpstr>CESTOVNÍ KANCELÁŘ  BAUM 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EUNI Prezentace</dc:title>
  <dc:creator>Tomáš Lešňovský</dc:creator>
  <cp:lastModifiedBy>Sedlackova Eva</cp:lastModifiedBy>
  <cp:revision>97</cp:revision>
  <dcterms:created xsi:type="dcterms:W3CDTF">2015-07-01T07:25:05Z</dcterms:created>
  <dcterms:modified xsi:type="dcterms:W3CDTF">2017-09-14T11:40:44Z</dcterms:modified>
</cp:coreProperties>
</file>