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1" r:id="rId2"/>
    <p:sldId id="290" r:id="rId3"/>
    <p:sldId id="292" r:id="rId4"/>
    <p:sldId id="305" r:id="rId5"/>
    <p:sldId id="298" r:id="rId6"/>
    <p:sldId id="299" r:id="rId7"/>
    <p:sldId id="300" r:id="rId8"/>
    <p:sldId id="301" r:id="rId9"/>
    <p:sldId id="302" r:id="rId10"/>
    <p:sldId id="303" r:id="rId11"/>
    <p:sldId id="304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20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4842E-EBA1-44D1-B597-9FDFEAF2262A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34620-DA65-42ED-8979-AFDDF27EDC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74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5476-A363-4869-8BBB-3F8A3F76A4D5}" type="datetime1">
              <a:rPr lang="cs-CZ" smtClean="0"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B519-FB31-4EE3-A896-55D339906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3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5DE4-84FA-484E-A7BE-FF3EBDA52783}" type="datetime1">
              <a:rPr lang="cs-CZ" smtClean="0"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B519-FB31-4EE3-A896-55D339906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38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2302-0621-4C14-8CA2-D92762FBADC4}" type="datetime1">
              <a:rPr lang="cs-CZ" smtClean="0"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B519-FB31-4EE3-A896-55D339906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81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C05-3055-43D3-82A9-333A91D2BB02}" type="datetime1">
              <a:rPr lang="cs-CZ" smtClean="0"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B519-FB31-4EE3-A896-55D339906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60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9A7B-3592-438A-8989-5D9286841275}" type="datetime1">
              <a:rPr lang="cs-CZ" smtClean="0"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B519-FB31-4EE3-A896-55D339906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99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0E9-F4B5-4773-BC4E-EEC6FBF08D90}" type="datetime1">
              <a:rPr lang="cs-CZ" smtClean="0"/>
              <a:t>23.03.2023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B519-FB31-4EE3-A896-55D339906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38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7568-2F29-49BB-9115-F254B5398656}" type="datetime1">
              <a:rPr lang="cs-CZ" smtClean="0"/>
              <a:t>23.03.2023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B519-FB31-4EE3-A896-55D339906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72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061D-6175-492C-A6C5-1B0BA448E894}" type="datetime1">
              <a:rPr lang="cs-CZ" smtClean="0"/>
              <a:t>23.03.2023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B519-FB31-4EE3-A896-55D339906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00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4269-E47F-4041-926F-67939783CCFA}" type="datetime1">
              <a:rPr lang="cs-CZ" smtClean="0"/>
              <a:t>23.03.2023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B519-FB31-4EE3-A896-55D339906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82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B726-A6F2-4A86-B7B7-EF99D8F38A09}" type="datetime1">
              <a:rPr lang="cs-CZ" smtClean="0"/>
              <a:t>23.03.2023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B519-FB31-4EE3-A896-55D339906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05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7C4B-9F3A-4EE3-AD65-D4532AF09212}" type="datetime1">
              <a:rPr lang="cs-CZ" smtClean="0"/>
              <a:t>23.03.2023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B519-FB31-4EE3-A896-55D339906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85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B9945-B79C-4B79-98AD-9BA44388A9C9}" type="datetime1">
              <a:rPr lang="cs-CZ" smtClean="0"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B519-FB31-4EE3-A896-55D3399061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15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52614"/>
            <a:ext cx="11520000" cy="65527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41095" y="3192087"/>
            <a:ext cx="7685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Obdélník 244">
            <a:extLst>
              <a:ext uri="{FF2B5EF4-FFF2-40B4-BE49-F238E27FC236}">
                <a16:creationId xmlns:a16="http://schemas.microsoft.com/office/drawing/2014/main" id="{9769F621-1627-43AC-ADDB-3C836350AC44}"/>
              </a:ext>
            </a:extLst>
          </p:cNvPr>
          <p:cNvSpPr/>
          <p:nvPr/>
        </p:nvSpPr>
        <p:spPr>
          <a:xfrm>
            <a:off x="850229" y="547120"/>
            <a:ext cx="106760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4400" b="1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cs-CZ" sz="4400" b="1" dirty="0">
                <a:latin typeface="+mj-lt"/>
                <a:cs typeface="Arial" panose="020B0604020202020204" pitchFamily="34" charset="0"/>
              </a:rPr>
              <a:t>NÁRODNÍ CENTRÁLA </a:t>
            </a:r>
          </a:p>
          <a:p>
            <a:pPr algn="ctr"/>
            <a:r>
              <a:rPr lang="cs-CZ" sz="4400" b="1" dirty="0">
                <a:latin typeface="+mj-lt"/>
                <a:cs typeface="Arial" panose="020B0604020202020204" pitchFamily="34" charset="0"/>
              </a:rPr>
              <a:t>PROTI ORGANIZOVANÉMU ZLOČINU </a:t>
            </a:r>
          </a:p>
          <a:p>
            <a:pPr algn="ctr"/>
            <a:endParaRPr lang="cs-CZ" sz="4400" b="1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cs-CZ" sz="4400" b="1" dirty="0">
                <a:latin typeface="+mj-lt"/>
                <a:cs typeface="Arial" panose="020B0604020202020204" pitchFamily="34" charset="0"/>
              </a:rPr>
              <a:t>SLUŽBY KRIMINÁLNÍ POLICIE A VYŠETŘOVÁNÍ</a:t>
            </a:r>
          </a:p>
          <a:p>
            <a:pPr algn="ctr"/>
            <a:endParaRPr lang="cs-CZ" sz="44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3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52614"/>
            <a:ext cx="11520000" cy="65527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41095" y="3192087"/>
            <a:ext cx="7685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F2DB62D-DC79-4D27-B874-768FB3201629}"/>
              </a:ext>
            </a:extLst>
          </p:cNvPr>
          <p:cNvSpPr/>
          <p:nvPr/>
        </p:nvSpPr>
        <p:spPr>
          <a:xfrm>
            <a:off x="651353" y="3677290"/>
            <a:ext cx="10478022" cy="1347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Kauza SVYAZ</a:t>
            </a:r>
          </a:p>
          <a:p>
            <a:pPr algn="just">
              <a:lnSpc>
                <a:spcPct val="107000"/>
              </a:lnSpc>
            </a:pPr>
            <a:r>
              <a:rPr lang="cs-CZ" sz="1300" dirty="0">
                <a:latin typeface="Arial" panose="020B0604020202020204" pitchFamily="34" charset="0"/>
                <a:ea typeface="Times New Roman" panose="02020603050405020304" pitchFamily="18" charset="0"/>
              </a:rPr>
              <a:t>Obvinění pěti osob původem z Ruské federace a Ukrajiny. Trestná činnost souvisí s podáváním žádostí o udělení pobytových oprávnění na území České republiky ze strany občanů Ukrajiny, Kazachstánu a Uzbekistánu. Jejich jednáním mělo docházet k paralyzování některých způsobů umožňujících podávání žádostí o pobytová oprávnění z určitých destinací, čímž byla částečně narušena činnost Ministerstva zahraničních věcí České republiky. Obvinění z legalizace výnosů z trestné činnosti, neoprávněného přístupu k počítačovému systému a nosiči informací s účastí na organizované zločinecké skupině. </a:t>
            </a:r>
            <a:endParaRPr lang="cs-CZ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77BA59E-C7D7-4930-B815-D6DC8821D067}"/>
              </a:ext>
            </a:extLst>
          </p:cNvPr>
          <p:cNvSpPr/>
          <p:nvPr/>
        </p:nvSpPr>
        <p:spPr>
          <a:xfrm>
            <a:off x="651353" y="1845109"/>
            <a:ext cx="10478022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Kauza STRING</a:t>
            </a:r>
          </a:p>
          <a:p>
            <a:pPr algn="just">
              <a:lnSpc>
                <a:spcPct val="107000"/>
              </a:lnSpc>
            </a:pPr>
            <a:r>
              <a:rPr lang="cs-CZ" sz="1300" dirty="0">
                <a:latin typeface="Arial" panose="020B0604020202020204" pitchFamily="34" charset="0"/>
                <a:ea typeface="Times New Roman" panose="02020603050405020304" pitchFamily="18" charset="0"/>
              </a:rPr>
              <a:t>Obvinění</a:t>
            </a:r>
            <a:r>
              <a:rPr lang="cs-CZ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300" dirty="0">
                <a:latin typeface="Arial" panose="020B0604020202020204" pitchFamily="34" charset="0"/>
                <a:ea typeface="Times New Roman" panose="02020603050405020304" pitchFamily="18" charset="0"/>
              </a:rPr>
              <a:t>13 fyzických osob (12 osob na území ČR, 1 osoby na Slovensku), které jsou podezřelé ze spáchání zvlášť závažného zločinu zkrácení daně, poplatku a podobné platby. Škoda, kterou osoby měly způsobit, je vyčíslena na bezmála 200 milionů Kč. Společná realizace s celníky.  </a:t>
            </a:r>
            <a:endParaRPr lang="cs-CZ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95D2752-F5B3-4394-B842-2ADB53BBA488}"/>
              </a:ext>
            </a:extLst>
          </p:cNvPr>
          <p:cNvSpPr/>
          <p:nvPr/>
        </p:nvSpPr>
        <p:spPr>
          <a:xfrm>
            <a:off x="1261985" y="394510"/>
            <a:ext cx="966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nejzávažnějších či mediálně exponovaných kauz NCOZ SKPV </a:t>
            </a:r>
          </a:p>
        </p:txBody>
      </p:sp>
    </p:spTree>
    <p:extLst>
      <p:ext uri="{BB962C8B-B14F-4D97-AF65-F5344CB8AC3E}">
        <p14:creationId xmlns:p14="http://schemas.microsoft.com/office/powerpoint/2010/main" val="97798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52614"/>
            <a:ext cx="11520000" cy="65527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41095" y="3192087"/>
            <a:ext cx="7685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6E46B6-5C06-4838-8480-B6D2B8770018}"/>
              </a:ext>
            </a:extLst>
          </p:cNvPr>
          <p:cNvSpPr txBox="1"/>
          <p:nvPr/>
        </p:nvSpPr>
        <p:spPr>
          <a:xfrm>
            <a:off x="2540508" y="1503985"/>
            <a:ext cx="71109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6000" dirty="0"/>
              <a:t>Děkuji za pozornost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6C9800-B398-4F89-8494-F7AD7B0293F8}"/>
              </a:ext>
            </a:extLst>
          </p:cNvPr>
          <p:cNvSpPr txBox="1"/>
          <p:nvPr/>
        </p:nvSpPr>
        <p:spPr>
          <a:xfrm>
            <a:off x="2085837" y="2996690"/>
            <a:ext cx="8020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plk. JUDr. Jiří MAZÁNEK</a:t>
            </a:r>
          </a:p>
          <a:p>
            <a:pPr algn="ctr"/>
            <a:r>
              <a:rPr lang="cs-CZ" sz="3200" b="1" dirty="0"/>
              <a:t>ředitel útvaru</a:t>
            </a:r>
          </a:p>
        </p:txBody>
      </p:sp>
    </p:spTree>
    <p:extLst>
      <p:ext uri="{BB962C8B-B14F-4D97-AF65-F5344CB8AC3E}">
        <p14:creationId xmlns:p14="http://schemas.microsoft.com/office/powerpoint/2010/main" val="105563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52614"/>
            <a:ext cx="11520000" cy="65527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41095" y="3192087"/>
            <a:ext cx="7685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607" name="Přímá spojnice 3">
            <a:extLst>
              <a:ext uri="{FF2B5EF4-FFF2-40B4-BE49-F238E27FC236}">
                <a16:creationId xmlns:a16="http://schemas.microsoft.com/office/drawing/2014/main" id="{F972127F-4797-42AB-9894-2C8BE94D5EBE}"/>
              </a:ext>
            </a:extLst>
          </p:cNvPr>
          <p:cNvSpPr/>
          <p:nvPr/>
        </p:nvSpPr>
        <p:spPr>
          <a:xfrm>
            <a:off x="10463182" y="2274469"/>
            <a:ext cx="245500" cy="8866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86674"/>
                </a:lnTo>
                <a:lnTo>
                  <a:pt x="245500" y="88667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8" name="Přímá spojnice 4">
            <a:extLst>
              <a:ext uri="{FF2B5EF4-FFF2-40B4-BE49-F238E27FC236}">
                <a16:creationId xmlns:a16="http://schemas.microsoft.com/office/drawing/2014/main" id="{5E6A185F-34B4-4E5D-8FCF-10C2495D0380}"/>
              </a:ext>
            </a:extLst>
          </p:cNvPr>
          <p:cNvSpPr/>
          <p:nvPr/>
        </p:nvSpPr>
        <p:spPr>
          <a:xfrm>
            <a:off x="10463182" y="2274469"/>
            <a:ext cx="249464" cy="31022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02232"/>
                </a:lnTo>
                <a:lnTo>
                  <a:pt x="249464" y="310223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9" name="Přímá spojnice 5">
            <a:extLst>
              <a:ext uri="{FF2B5EF4-FFF2-40B4-BE49-F238E27FC236}">
                <a16:creationId xmlns:a16="http://schemas.microsoft.com/office/drawing/2014/main" id="{8C532810-DA10-40AE-9BAC-C8A4721512DB}"/>
              </a:ext>
            </a:extLst>
          </p:cNvPr>
          <p:cNvSpPr/>
          <p:nvPr/>
        </p:nvSpPr>
        <p:spPr>
          <a:xfrm>
            <a:off x="10177989" y="2274469"/>
            <a:ext cx="285192" cy="31021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5192" y="0"/>
                </a:moveTo>
                <a:lnTo>
                  <a:pt x="285192" y="3102192"/>
                </a:lnTo>
                <a:lnTo>
                  <a:pt x="0" y="310219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0" name="Přímá spojnice 6">
            <a:extLst>
              <a:ext uri="{FF2B5EF4-FFF2-40B4-BE49-F238E27FC236}">
                <a16:creationId xmlns:a16="http://schemas.microsoft.com/office/drawing/2014/main" id="{838DB5AB-C6CD-4D37-8250-96C5D923D4DE}"/>
              </a:ext>
            </a:extLst>
          </p:cNvPr>
          <p:cNvSpPr/>
          <p:nvPr/>
        </p:nvSpPr>
        <p:spPr>
          <a:xfrm>
            <a:off x="10463182" y="2274469"/>
            <a:ext cx="212366" cy="247910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79106"/>
                </a:lnTo>
                <a:lnTo>
                  <a:pt x="212366" y="247910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1" name="Přímá spojnice 7">
            <a:extLst>
              <a:ext uri="{FF2B5EF4-FFF2-40B4-BE49-F238E27FC236}">
                <a16:creationId xmlns:a16="http://schemas.microsoft.com/office/drawing/2014/main" id="{863B241A-1BA7-4B83-84BD-2822B4658BC6}"/>
              </a:ext>
            </a:extLst>
          </p:cNvPr>
          <p:cNvSpPr/>
          <p:nvPr/>
        </p:nvSpPr>
        <p:spPr>
          <a:xfrm>
            <a:off x="10177989" y="2274469"/>
            <a:ext cx="285192" cy="24813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5192" y="0"/>
                </a:moveTo>
                <a:lnTo>
                  <a:pt x="285192" y="2481312"/>
                </a:lnTo>
                <a:lnTo>
                  <a:pt x="0" y="248131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2" name="Přímá spojnice 8">
            <a:extLst>
              <a:ext uri="{FF2B5EF4-FFF2-40B4-BE49-F238E27FC236}">
                <a16:creationId xmlns:a16="http://schemas.microsoft.com/office/drawing/2014/main" id="{39ED90D3-8C78-43AE-A41E-F3A35FB1FA48}"/>
              </a:ext>
            </a:extLst>
          </p:cNvPr>
          <p:cNvSpPr/>
          <p:nvPr/>
        </p:nvSpPr>
        <p:spPr>
          <a:xfrm>
            <a:off x="10463182" y="2274469"/>
            <a:ext cx="210500" cy="180211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02114"/>
                </a:lnTo>
                <a:lnTo>
                  <a:pt x="210500" y="180211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3" name="Přímá spojnice 9">
            <a:extLst>
              <a:ext uri="{FF2B5EF4-FFF2-40B4-BE49-F238E27FC236}">
                <a16:creationId xmlns:a16="http://schemas.microsoft.com/office/drawing/2014/main" id="{B3F01B6A-8F37-48FE-9FB2-B693BD489753}"/>
              </a:ext>
            </a:extLst>
          </p:cNvPr>
          <p:cNvSpPr/>
          <p:nvPr/>
        </p:nvSpPr>
        <p:spPr>
          <a:xfrm>
            <a:off x="10177989" y="2274469"/>
            <a:ext cx="285192" cy="18013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5192" y="0"/>
                </a:moveTo>
                <a:lnTo>
                  <a:pt x="285192" y="1801358"/>
                </a:lnTo>
                <a:lnTo>
                  <a:pt x="0" y="18013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4" name="Přímá spojnice 10">
            <a:extLst>
              <a:ext uri="{FF2B5EF4-FFF2-40B4-BE49-F238E27FC236}">
                <a16:creationId xmlns:a16="http://schemas.microsoft.com/office/drawing/2014/main" id="{84534506-5FF9-4759-8716-D1461C94C6C5}"/>
              </a:ext>
            </a:extLst>
          </p:cNvPr>
          <p:cNvSpPr/>
          <p:nvPr/>
        </p:nvSpPr>
        <p:spPr>
          <a:xfrm>
            <a:off x="5897866" y="1023069"/>
            <a:ext cx="4565316" cy="8832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06701"/>
                </a:lnTo>
                <a:lnTo>
                  <a:pt x="4565316" y="806701"/>
                </a:lnTo>
                <a:lnTo>
                  <a:pt x="4565316" y="883215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5" name="Přímá spojnice 11">
            <a:extLst>
              <a:ext uri="{FF2B5EF4-FFF2-40B4-BE49-F238E27FC236}">
                <a16:creationId xmlns:a16="http://schemas.microsoft.com/office/drawing/2014/main" id="{98AC58F2-775F-4678-A489-F40B4F8FE66C}"/>
              </a:ext>
            </a:extLst>
          </p:cNvPr>
          <p:cNvSpPr/>
          <p:nvPr/>
        </p:nvSpPr>
        <p:spPr>
          <a:xfrm>
            <a:off x="7514688" y="2272815"/>
            <a:ext cx="1796270" cy="6537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77224"/>
                </a:lnTo>
                <a:lnTo>
                  <a:pt x="1796270" y="577224"/>
                </a:lnTo>
                <a:lnTo>
                  <a:pt x="1796270" y="6537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6" name="Přímá spojnice 12">
            <a:extLst>
              <a:ext uri="{FF2B5EF4-FFF2-40B4-BE49-F238E27FC236}">
                <a16:creationId xmlns:a16="http://schemas.microsoft.com/office/drawing/2014/main" id="{3DC6D6A4-91AA-4EC4-B10E-4FFADB3635F5}"/>
              </a:ext>
            </a:extLst>
          </p:cNvPr>
          <p:cNvSpPr/>
          <p:nvPr/>
        </p:nvSpPr>
        <p:spPr>
          <a:xfrm>
            <a:off x="7514688" y="2272815"/>
            <a:ext cx="926999" cy="6537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77224"/>
                </a:lnTo>
                <a:lnTo>
                  <a:pt x="926999" y="577224"/>
                </a:lnTo>
                <a:lnTo>
                  <a:pt x="926999" y="6537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7" name="Přímá spojnice 13">
            <a:extLst>
              <a:ext uri="{FF2B5EF4-FFF2-40B4-BE49-F238E27FC236}">
                <a16:creationId xmlns:a16="http://schemas.microsoft.com/office/drawing/2014/main" id="{833193A7-CA30-4CD4-ACC9-7FDBB2107D2C}"/>
              </a:ext>
            </a:extLst>
          </p:cNvPr>
          <p:cNvSpPr/>
          <p:nvPr/>
        </p:nvSpPr>
        <p:spPr>
          <a:xfrm>
            <a:off x="7468968" y="2272815"/>
            <a:ext cx="91440" cy="6537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77224"/>
                </a:lnTo>
                <a:lnTo>
                  <a:pt x="88604" y="577224"/>
                </a:lnTo>
                <a:lnTo>
                  <a:pt x="88604" y="6537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8" name="Přímá spojnice 14">
            <a:extLst>
              <a:ext uri="{FF2B5EF4-FFF2-40B4-BE49-F238E27FC236}">
                <a16:creationId xmlns:a16="http://schemas.microsoft.com/office/drawing/2014/main" id="{F4547D74-3F4D-4F60-9BB6-961D0E39F1BA}"/>
              </a:ext>
            </a:extLst>
          </p:cNvPr>
          <p:cNvSpPr/>
          <p:nvPr/>
        </p:nvSpPr>
        <p:spPr>
          <a:xfrm>
            <a:off x="6366178" y="3418947"/>
            <a:ext cx="283422" cy="12687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68734"/>
                </a:lnTo>
                <a:lnTo>
                  <a:pt x="283422" y="126873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9" name="Přímá spojnice 15">
            <a:extLst>
              <a:ext uri="{FF2B5EF4-FFF2-40B4-BE49-F238E27FC236}">
                <a16:creationId xmlns:a16="http://schemas.microsoft.com/office/drawing/2014/main" id="{C067033C-6812-4EF2-B31C-3B663A620FD8}"/>
              </a:ext>
            </a:extLst>
          </p:cNvPr>
          <p:cNvSpPr/>
          <p:nvPr/>
        </p:nvSpPr>
        <p:spPr>
          <a:xfrm>
            <a:off x="6366178" y="3418947"/>
            <a:ext cx="288370" cy="6627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2798"/>
                </a:lnTo>
                <a:lnTo>
                  <a:pt x="288370" y="66279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0" name="Přímá spojnice 16">
            <a:extLst>
              <a:ext uri="{FF2B5EF4-FFF2-40B4-BE49-F238E27FC236}">
                <a16:creationId xmlns:a16="http://schemas.microsoft.com/office/drawing/2014/main" id="{61EED35A-07B2-4DC3-B2D2-9632DCE30472}"/>
              </a:ext>
            </a:extLst>
          </p:cNvPr>
          <p:cNvSpPr/>
          <p:nvPr/>
        </p:nvSpPr>
        <p:spPr>
          <a:xfrm>
            <a:off x="6658613" y="2272815"/>
            <a:ext cx="856074" cy="6537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56074" y="0"/>
                </a:moveTo>
                <a:lnTo>
                  <a:pt x="856074" y="577224"/>
                </a:lnTo>
                <a:lnTo>
                  <a:pt x="0" y="577224"/>
                </a:lnTo>
                <a:lnTo>
                  <a:pt x="0" y="653738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1" name="Přímá spojnice 17">
            <a:extLst>
              <a:ext uri="{FF2B5EF4-FFF2-40B4-BE49-F238E27FC236}">
                <a16:creationId xmlns:a16="http://schemas.microsoft.com/office/drawing/2014/main" id="{D67DF843-51A6-43CF-9E45-92ACAF0E8B45}"/>
              </a:ext>
            </a:extLst>
          </p:cNvPr>
          <p:cNvSpPr/>
          <p:nvPr/>
        </p:nvSpPr>
        <p:spPr>
          <a:xfrm>
            <a:off x="5712010" y="3418947"/>
            <a:ext cx="345184" cy="12753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45184" y="0"/>
                </a:moveTo>
                <a:lnTo>
                  <a:pt x="345184" y="1275356"/>
                </a:lnTo>
                <a:lnTo>
                  <a:pt x="0" y="127535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2" name="Přímá spojnice 18">
            <a:extLst>
              <a:ext uri="{FF2B5EF4-FFF2-40B4-BE49-F238E27FC236}">
                <a16:creationId xmlns:a16="http://schemas.microsoft.com/office/drawing/2014/main" id="{A34E0995-9AE5-4F59-9DA6-F7E5D5A9264B}"/>
              </a:ext>
            </a:extLst>
          </p:cNvPr>
          <p:cNvSpPr/>
          <p:nvPr/>
        </p:nvSpPr>
        <p:spPr>
          <a:xfrm>
            <a:off x="5712010" y="3418947"/>
            <a:ext cx="345184" cy="6735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45184" y="0"/>
                </a:moveTo>
                <a:lnTo>
                  <a:pt x="345184" y="673537"/>
                </a:lnTo>
                <a:lnTo>
                  <a:pt x="0" y="67353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3" name="Přímá spojnice 19">
            <a:extLst>
              <a:ext uri="{FF2B5EF4-FFF2-40B4-BE49-F238E27FC236}">
                <a16:creationId xmlns:a16="http://schemas.microsoft.com/office/drawing/2014/main" id="{7F274922-9FE6-4A86-8E19-5A5C3EFEF8B7}"/>
              </a:ext>
            </a:extLst>
          </p:cNvPr>
          <p:cNvSpPr/>
          <p:nvPr/>
        </p:nvSpPr>
        <p:spPr>
          <a:xfrm>
            <a:off x="5725806" y="2272815"/>
            <a:ext cx="1788881" cy="6537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88881" y="0"/>
                </a:moveTo>
                <a:lnTo>
                  <a:pt x="1788881" y="577224"/>
                </a:lnTo>
                <a:lnTo>
                  <a:pt x="0" y="577224"/>
                </a:lnTo>
                <a:lnTo>
                  <a:pt x="0" y="6537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4" name="Přímá spojnice 20">
            <a:extLst>
              <a:ext uri="{FF2B5EF4-FFF2-40B4-BE49-F238E27FC236}">
                <a16:creationId xmlns:a16="http://schemas.microsoft.com/office/drawing/2014/main" id="{9C86C0DE-33F1-47DF-BD84-23079811E633}"/>
              </a:ext>
            </a:extLst>
          </p:cNvPr>
          <p:cNvSpPr/>
          <p:nvPr/>
        </p:nvSpPr>
        <p:spPr>
          <a:xfrm>
            <a:off x="5897866" y="1023069"/>
            <a:ext cx="1616821" cy="8820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05487"/>
                </a:lnTo>
                <a:lnTo>
                  <a:pt x="1616821" y="805487"/>
                </a:lnTo>
                <a:lnTo>
                  <a:pt x="1616821" y="882001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5" name="Přímá spojnice 21">
            <a:extLst>
              <a:ext uri="{FF2B5EF4-FFF2-40B4-BE49-F238E27FC236}">
                <a16:creationId xmlns:a16="http://schemas.microsoft.com/office/drawing/2014/main" id="{AE5AC235-EA7E-450E-80F1-269CF7EDE313}"/>
              </a:ext>
            </a:extLst>
          </p:cNvPr>
          <p:cNvSpPr/>
          <p:nvPr/>
        </p:nvSpPr>
        <p:spPr>
          <a:xfrm>
            <a:off x="2162293" y="2275621"/>
            <a:ext cx="2312105" cy="6509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74419"/>
                </a:lnTo>
                <a:lnTo>
                  <a:pt x="2312105" y="574419"/>
                </a:lnTo>
                <a:lnTo>
                  <a:pt x="2312105" y="65093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6" name="Přímá spojnice 22">
            <a:extLst>
              <a:ext uri="{FF2B5EF4-FFF2-40B4-BE49-F238E27FC236}">
                <a16:creationId xmlns:a16="http://schemas.microsoft.com/office/drawing/2014/main" id="{676FD2A3-89EF-4871-AD29-C3CE4880F404}"/>
              </a:ext>
            </a:extLst>
          </p:cNvPr>
          <p:cNvSpPr/>
          <p:nvPr/>
        </p:nvSpPr>
        <p:spPr>
          <a:xfrm>
            <a:off x="2162293" y="2275621"/>
            <a:ext cx="1430373" cy="6509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74419"/>
                </a:lnTo>
                <a:lnTo>
                  <a:pt x="1430373" y="574419"/>
                </a:lnTo>
                <a:lnTo>
                  <a:pt x="1430373" y="65093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7" name="Přímá spojnice 23">
            <a:extLst>
              <a:ext uri="{FF2B5EF4-FFF2-40B4-BE49-F238E27FC236}">
                <a16:creationId xmlns:a16="http://schemas.microsoft.com/office/drawing/2014/main" id="{6880AE4F-A37A-4377-8B89-E8A06D1C5D33}"/>
              </a:ext>
            </a:extLst>
          </p:cNvPr>
          <p:cNvSpPr/>
          <p:nvPr/>
        </p:nvSpPr>
        <p:spPr>
          <a:xfrm>
            <a:off x="2162293" y="2275621"/>
            <a:ext cx="555739" cy="65309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76583"/>
                </a:lnTo>
                <a:lnTo>
                  <a:pt x="555739" y="576583"/>
                </a:lnTo>
                <a:lnTo>
                  <a:pt x="555739" y="65309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8" name="Přímá spojnice 24">
            <a:extLst>
              <a:ext uri="{FF2B5EF4-FFF2-40B4-BE49-F238E27FC236}">
                <a16:creationId xmlns:a16="http://schemas.microsoft.com/office/drawing/2014/main" id="{79B72E11-CAAE-4403-BAE9-CBA647B3C442}"/>
              </a:ext>
            </a:extLst>
          </p:cNvPr>
          <p:cNvSpPr/>
          <p:nvPr/>
        </p:nvSpPr>
        <p:spPr>
          <a:xfrm>
            <a:off x="1826069" y="2275621"/>
            <a:ext cx="336224" cy="6530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6224" y="0"/>
                </a:moveTo>
                <a:lnTo>
                  <a:pt x="336224" y="576579"/>
                </a:lnTo>
                <a:lnTo>
                  <a:pt x="0" y="576579"/>
                </a:lnTo>
                <a:lnTo>
                  <a:pt x="0" y="65309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9" name="Přímá spojnice 25">
            <a:extLst>
              <a:ext uri="{FF2B5EF4-FFF2-40B4-BE49-F238E27FC236}">
                <a16:creationId xmlns:a16="http://schemas.microsoft.com/office/drawing/2014/main" id="{D1FC79F3-88C4-405A-9154-0FF9D836412D}"/>
              </a:ext>
            </a:extLst>
          </p:cNvPr>
          <p:cNvSpPr/>
          <p:nvPr/>
        </p:nvSpPr>
        <p:spPr>
          <a:xfrm>
            <a:off x="640489" y="3418947"/>
            <a:ext cx="273016" cy="20295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29519"/>
                </a:lnTo>
                <a:lnTo>
                  <a:pt x="273016" y="202951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0" name="Přímá spojnice 26">
            <a:extLst>
              <a:ext uri="{FF2B5EF4-FFF2-40B4-BE49-F238E27FC236}">
                <a16:creationId xmlns:a16="http://schemas.microsoft.com/office/drawing/2014/main" id="{6112F8DA-D1D9-4B03-A05F-A8FB75397FD0}"/>
              </a:ext>
            </a:extLst>
          </p:cNvPr>
          <p:cNvSpPr/>
          <p:nvPr/>
        </p:nvSpPr>
        <p:spPr>
          <a:xfrm>
            <a:off x="640489" y="3418947"/>
            <a:ext cx="270393" cy="13109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10946"/>
                </a:lnTo>
                <a:lnTo>
                  <a:pt x="270393" y="131094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1" name="Přímá spojnice 27">
            <a:extLst>
              <a:ext uri="{FF2B5EF4-FFF2-40B4-BE49-F238E27FC236}">
                <a16:creationId xmlns:a16="http://schemas.microsoft.com/office/drawing/2014/main" id="{01D4B591-6B73-43D4-AF9B-ACA1A7DD1463}"/>
              </a:ext>
            </a:extLst>
          </p:cNvPr>
          <p:cNvSpPr/>
          <p:nvPr/>
        </p:nvSpPr>
        <p:spPr>
          <a:xfrm>
            <a:off x="640489" y="3418947"/>
            <a:ext cx="288800" cy="5872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87231"/>
                </a:lnTo>
                <a:lnTo>
                  <a:pt x="288800" y="58723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2" name="Přímá spojnice 28">
            <a:extLst>
              <a:ext uri="{FF2B5EF4-FFF2-40B4-BE49-F238E27FC236}">
                <a16:creationId xmlns:a16="http://schemas.microsoft.com/office/drawing/2014/main" id="{BAE10C3C-6044-4CDD-B369-8EC31332B519}"/>
              </a:ext>
            </a:extLst>
          </p:cNvPr>
          <p:cNvSpPr/>
          <p:nvPr/>
        </p:nvSpPr>
        <p:spPr>
          <a:xfrm>
            <a:off x="931970" y="2275621"/>
            <a:ext cx="1230322" cy="6509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30322" y="0"/>
                </a:moveTo>
                <a:lnTo>
                  <a:pt x="1230322" y="574419"/>
                </a:lnTo>
                <a:lnTo>
                  <a:pt x="0" y="574419"/>
                </a:lnTo>
                <a:lnTo>
                  <a:pt x="0" y="65093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3" name="Přímá spojnice 29">
            <a:extLst>
              <a:ext uri="{FF2B5EF4-FFF2-40B4-BE49-F238E27FC236}">
                <a16:creationId xmlns:a16="http://schemas.microsoft.com/office/drawing/2014/main" id="{4D1E6E13-A05E-497C-834A-6473EB141BE3}"/>
              </a:ext>
            </a:extLst>
          </p:cNvPr>
          <p:cNvSpPr/>
          <p:nvPr/>
        </p:nvSpPr>
        <p:spPr>
          <a:xfrm>
            <a:off x="2162293" y="1023069"/>
            <a:ext cx="3735573" cy="8848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735573" y="0"/>
                </a:moveTo>
                <a:lnTo>
                  <a:pt x="3735573" y="808293"/>
                </a:lnTo>
                <a:lnTo>
                  <a:pt x="0" y="808293"/>
                </a:lnTo>
                <a:lnTo>
                  <a:pt x="0" y="884807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4" name="Přímá spojnice 30">
            <a:extLst>
              <a:ext uri="{FF2B5EF4-FFF2-40B4-BE49-F238E27FC236}">
                <a16:creationId xmlns:a16="http://schemas.microsoft.com/office/drawing/2014/main" id="{C83D378F-B31C-4EF2-9FAE-D08B022FAD36}"/>
              </a:ext>
            </a:extLst>
          </p:cNvPr>
          <p:cNvSpPr/>
          <p:nvPr/>
        </p:nvSpPr>
        <p:spPr>
          <a:xfrm>
            <a:off x="5897866" y="1023069"/>
            <a:ext cx="1745150" cy="2126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6111"/>
                </a:lnTo>
                <a:lnTo>
                  <a:pt x="1745150" y="136111"/>
                </a:lnTo>
                <a:lnTo>
                  <a:pt x="1745150" y="212624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5" name="Přímá spojnice 31">
            <a:extLst>
              <a:ext uri="{FF2B5EF4-FFF2-40B4-BE49-F238E27FC236}">
                <a16:creationId xmlns:a16="http://schemas.microsoft.com/office/drawing/2014/main" id="{196C4B71-C84E-40B0-ADF2-060C9F7B1BDF}"/>
              </a:ext>
            </a:extLst>
          </p:cNvPr>
          <p:cNvSpPr/>
          <p:nvPr/>
        </p:nvSpPr>
        <p:spPr>
          <a:xfrm>
            <a:off x="4224522" y="1023069"/>
            <a:ext cx="1673343" cy="2187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73343" y="0"/>
                </a:moveTo>
                <a:lnTo>
                  <a:pt x="1673343" y="142206"/>
                </a:lnTo>
                <a:lnTo>
                  <a:pt x="0" y="142206"/>
                </a:lnTo>
                <a:lnTo>
                  <a:pt x="0" y="218720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36" name="Skupina 635">
            <a:extLst>
              <a:ext uri="{FF2B5EF4-FFF2-40B4-BE49-F238E27FC236}">
                <a16:creationId xmlns:a16="http://schemas.microsoft.com/office/drawing/2014/main" id="{C277BF95-7853-4136-8F48-D946B53A9C16}"/>
              </a:ext>
            </a:extLst>
          </p:cNvPr>
          <p:cNvGrpSpPr/>
          <p:nvPr/>
        </p:nvGrpSpPr>
        <p:grpSpPr>
          <a:xfrm>
            <a:off x="5274489" y="684316"/>
            <a:ext cx="1246754" cy="338752"/>
            <a:chOff x="5094241" y="596618"/>
            <a:chExt cx="1246754" cy="338752"/>
          </a:xfrm>
        </p:grpSpPr>
        <p:sp>
          <p:nvSpPr>
            <p:cNvPr id="724" name="Obdélník 723">
              <a:extLst>
                <a:ext uri="{FF2B5EF4-FFF2-40B4-BE49-F238E27FC236}">
                  <a16:creationId xmlns:a16="http://schemas.microsoft.com/office/drawing/2014/main" id="{5CE70BC6-4B8B-458E-8A65-D8C112896E21}"/>
                </a:ext>
              </a:extLst>
            </p:cNvPr>
            <p:cNvSpPr/>
            <p:nvPr/>
          </p:nvSpPr>
          <p:spPr>
            <a:xfrm>
              <a:off x="5094241" y="596618"/>
              <a:ext cx="1246754" cy="33875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5" name="TextovéPole 724">
              <a:extLst>
                <a:ext uri="{FF2B5EF4-FFF2-40B4-BE49-F238E27FC236}">
                  <a16:creationId xmlns:a16="http://schemas.microsoft.com/office/drawing/2014/main" id="{402307FE-4EB8-4643-864D-F67A97058702}"/>
                </a:ext>
              </a:extLst>
            </p:cNvPr>
            <p:cNvSpPr txBox="1"/>
            <p:nvPr/>
          </p:nvSpPr>
          <p:spPr>
            <a:xfrm>
              <a:off x="5094241" y="596618"/>
              <a:ext cx="1246754" cy="338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Ředitel </a:t>
              </a: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útvaru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7" name="Skupina 636">
            <a:extLst>
              <a:ext uri="{FF2B5EF4-FFF2-40B4-BE49-F238E27FC236}">
                <a16:creationId xmlns:a16="http://schemas.microsoft.com/office/drawing/2014/main" id="{6738D7E0-911D-4A2D-87DF-2DD056711DE1}"/>
              </a:ext>
            </a:extLst>
          </p:cNvPr>
          <p:cNvGrpSpPr/>
          <p:nvPr/>
        </p:nvGrpSpPr>
        <p:grpSpPr>
          <a:xfrm>
            <a:off x="3751036" y="1241790"/>
            <a:ext cx="946973" cy="364352"/>
            <a:chOff x="3570788" y="1154092"/>
            <a:chExt cx="946973" cy="364352"/>
          </a:xfrm>
        </p:grpSpPr>
        <p:sp>
          <p:nvSpPr>
            <p:cNvPr id="722" name="Obdélník 721">
              <a:extLst>
                <a:ext uri="{FF2B5EF4-FFF2-40B4-BE49-F238E27FC236}">
                  <a16:creationId xmlns:a16="http://schemas.microsoft.com/office/drawing/2014/main" id="{85E5AB7E-4D6B-4106-AD8F-516B61E63965}"/>
                </a:ext>
              </a:extLst>
            </p:cNvPr>
            <p:cNvSpPr/>
            <p:nvPr/>
          </p:nvSpPr>
          <p:spPr>
            <a:xfrm>
              <a:off x="3570788" y="1154092"/>
              <a:ext cx="946973" cy="36435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3" name="TextovéPole 722">
              <a:extLst>
                <a:ext uri="{FF2B5EF4-FFF2-40B4-BE49-F238E27FC236}">
                  <a16:creationId xmlns:a16="http://schemas.microsoft.com/office/drawing/2014/main" id="{566AE383-474C-4E7A-8D71-4D839FB1E654}"/>
                </a:ext>
              </a:extLst>
            </p:cNvPr>
            <p:cNvSpPr txBox="1"/>
            <p:nvPr/>
          </p:nvSpPr>
          <p:spPr>
            <a:xfrm>
              <a:off x="3570788" y="1154092"/>
              <a:ext cx="946973" cy="364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oddělení vnitřní kontroly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38" name="Skupina 637">
            <a:extLst>
              <a:ext uri="{FF2B5EF4-FFF2-40B4-BE49-F238E27FC236}">
                <a16:creationId xmlns:a16="http://schemas.microsoft.com/office/drawing/2014/main" id="{FC3E56A7-02AA-40FB-A302-BAFA859AB5A3}"/>
              </a:ext>
            </a:extLst>
          </p:cNvPr>
          <p:cNvGrpSpPr/>
          <p:nvPr/>
        </p:nvGrpSpPr>
        <p:grpSpPr>
          <a:xfrm>
            <a:off x="7169664" y="1235694"/>
            <a:ext cx="946703" cy="364352"/>
            <a:chOff x="6989416" y="1147996"/>
            <a:chExt cx="946703" cy="364352"/>
          </a:xfrm>
        </p:grpSpPr>
        <p:sp>
          <p:nvSpPr>
            <p:cNvPr id="720" name="Obdélník 719">
              <a:extLst>
                <a:ext uri="{FF2B5EF4-FFF2-40B4-BE49-F238E27FC236}">
                  <a16:creationId xmlns:a16="http://schemas.microsoft.com/office/drawing/2014/main" id="{ACF97FCC-12DF-4BEB-941C-3B3582DDD56D}"/>
                </a:ext>
              </a:extLst>
            </p:cNvPr>
            <p:cNvSpPr/>
            <p:nvPr/>
          </p:nvSpPr>
          <p:spPr>
            <a:xfrm>
              <a:off x="6989416" y="1147996"/>
              <a:ext cx="946703" cy="36435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1" name="TextovéPole 720">
              <a:extLst>
                <a:ext uri="{FF2B5EF4-FFF2-40B4-BE49-F238E27FC236}">
                  <a16:creationId xmlns:a16="http://schemas.microsoft.com/office/drawing/2014/main" id="{2497667A-3780-497F-B448-B962ED7797D8}"/>
                </a:ext>
              </a:extLst>
            </p:cNvPr>
            <p:cNvSpPr txBox="1"/>
            <p:nvPr/>
          </p:nvSpPr>
          <p:spPr>
            <a:xfrm>
              <a:off x="6989416" y="1147996"/>
              <a:ext cx="946703" cy="364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kancelář ředitele útvaru</a:t>
              </a:r>
            </a:p>
          </p:txBody>
        </p:sp>
      </p:grpSp>
      <p:grpSp>
        <p:nvGrpSpPr>
          <p:cNvPr id="639" name="Skupina 638">
            <a:extLst>
              <a:ext uri="{FF2B5EF4-FFF2-40B4-BE49-F238E27FC236}">
                <a16:creationId xmlns:a16="http://schemas.microsoft.com/office/drawing/2014/main" id="{7D3F2A01-DE2E-4C40-9F24-859E4CED0BFE}"/>
              </a:ext>
            </a:extLst>
          </p:cNvPr>
          <p:cNvGrpSpPr/>
          <p:nvPr/>
        </p:nvGrpSpPr>
        <p:grpSpPr>
          <a:xfrm>
            <a:off x="1471000" y="1907876"/>
            <a:ext cx="1382585" cy="367744"/>
            <a:chOff x="1290752" y="1820178"/>
            <a:chExt cx="1382585" cy="367744"/>
          </a:xfrm>
        </p:grpSpPr>
        <p:sp>
          <p:nvSpPr>
            <p:cNvPr id="718" name="Obdélník 717">
              <a:extLst>
                <a:ext uri="{FF2B5EF4-FFF2-40B4-BE49-F238E27FC236}">
                  <a16:creationId xmlns:a16="http://schemas.microsoft.com/office/drawing/2014/main" id="{C3BB9A7A-B912-4F48-8DEB-7C4155CD3E46}"/>
                </a:ext>
              </a:extLst>
            </p:cNvPr>
            <p:cNvSpPr/>
            <p:nvPr/>
          </p:nvSpPr>
          <p:spPr>
            <a:xfrm>
              <a:off x="1290752" y="1820178"/>
              <a:ext cx="1382585" cy="367744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9" name="TextovéPole 718">
              <a:extLst>
                <a:ext uri="{FF2B5EF4-FFF2-40B4-BE49-F238E27FC236}">
                  <a16:creationId xmlns:a16="http://schemas.microsoft.com/office/drawing/2014/main" id="{C2DE3002-817A-4EE6-9879-6DA93AE0DB68}"/>
                </a:ext>
              </a:extLst>
            </p:cNvPr>
            <p:cNvSpPr txBox="1"/>
            <p:nvPr/>
          </p:nvSpPr>
          <p:spPr>
            <a:xfrm>
              <a:off x="1290752" y="1820178"/>
              <a:ext cx="1382585" cy="367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náměstek ředitele pro výkon I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0" name="Skupina 639">
            <a:extLst>
              <a:ext uri="{FF2B5EF4-FFF2-40B4-BE49-F238E27FC236}">
                <a16:creationId xmlns:a16="http://schemas.microsoft.com/office/drawing/2014/main" id="{62D8E9E0-4D8D-40B0-ABB2-4A9B8A40D4F4}"/>
              </a:ext>
            </a:extLst>
          </p:cNvPr>
          <p:cNvGrpSpPr/>
          <p:nvPr/>
        </p:nvGrpSpPr>
        <p:grpSpPr>
          <a:xfrm>
            <a:off x="567618" y="2926554"/>
            <a:ext cx="728704" cy="492392"/>
            <a:chOff x="387370" y="2838856"/>
            <a:chExt cx="728704" cy="492392"/>
          </a:xfrm>
        </p:grpSpPr>
        <p:sp>
          <p:nvSpPr>
            <p:cNvPr id="716" name="Obdélník 715">
              <a:extLst>
                <a:ext uri="{FF2B5EF4-FFF2-40B4-BE49-F238E27FC236}">
                  <a16:creationId xmlns:a16="http://schemas.microsoft.com/office/drawing/2014/main" id="{12A748DB-DA3D-4760-8EE8-A4B6597A92E7}"/>
                </a:ext>
              </a:extLst>
            </p:cNvPr>
            <p:cNvSpPr/>
            <p:nvPr/>
          </p:nvSpPr>
          <p:spPr>
            <a:xfrm>
              <a:off x="387370" y="2838856"/>
              <a:ext cx="728704" cy="4923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7" name="TextovéPole 716">
              <a:extLst>
                <a:ext uri="{FF2B5EF4-FFF2-40B4-BE49-F238E27FC236}">
                  <a16:creationId xmlns:a16="http://schemas.microsoft.com/office/drawing/2014/main" id="{C8E6C4A5-FE1C-46AF-8519-BD84DF699C9E}"/>
                </a:ext>
              </a:extLst>
            </p:cNvPr>
            <p:cNvSpPr txBox="1"/>
            <p:nvPr/>
          </p:nvSpPr>
          <p:spPr>
            <a:xfrm>
              <a:off x="387370" y="2838856"/>
              <a:ext cx="728704" cy="49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sekce zločineckých struktur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1" name="Skupina 640">
            <a:extLst>
              <a:ext uri="{FF2B5EF4-FFF2-40B4-BE49-F238E27FC236}">
                <a16:creationId xmlns:a16="http://schemas.microsoft.com/office/drawing/2014/main" id="{5DC586C6-6A0D-44A3-B8DB-7658FC678316}"/>
              </a:ext>
            </a:extLst>
          </p:cNvPr>
          <p:cNvGrpSpPr/>
          <p:nvPr/>
        </p:nvGrpSpPr>
        <p:grpSpPr>
          <a:xfrm>
            <a:off x="929289" y="3756078"/>
            <a:ext cx="936895" cy="500200"/>
            <a:chOff x="749041" y="3668380"/>
            <a:chExt cx="936895" cy="500200"/>
          </a:xfrm>
        </p:grpSpPr>
        <p:sp>
          <p:nvSpPr>
            <p:cNvPr id="714" name="Obdélník 713">
              <a:extLst>
                <a:ext uri="{FF2B5EF4-FFF2-40B4-BE49-F238E27FC236}">
                  <a16:creationId xmlns:a16="http://schemas.microsoft.com/office/drawing/2014/main" id="{FFB3B082-91A9-4E14-B82F-4A7717396275}"/>
                </a:ext>
              </a:extLst>
            </p:cNvPr>
            <p:cNvSpPr/>
            <p:nvPr/>
          </p:nvSpPr>
          <p:spPr>
            <a:xfrm>
              <a:off x="749041" y="3668380"/>
              <a:ext cx="936895" cy="500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5" name="TextovéPole 714">
              <a:extLst>
                <a:ext uri="{FF2B5EF4-FFF2-40B4-BE49-F238E27FC236}">
                  <a16:creationId xmlns:a16="http://schemas.microsoft.com/office/drawing/2014/main" id="{33EC5740-CBFA-44F4-B00E-5BF7CB22AFF1}"/>
                </a:ext>
              </a:extLst>
            </p:cNvPr>
            <p:cNvSpPr txBox="1"/>
            <p:nvPr/>
          </p:nvSpPr>
          <p:spPr>
            <a:xfrm>
              <a:off x="749041" y="3668380"/>
              <a:ext cx="936895" cy="500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odbor českých zločineckých struktur	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2" name="Skupina 641">
            <a:extLst>
              <a:ext uri="{FF2B5EF4-FFF2-40B4-BE49-F238E27FC236}">
                <a16:creationId xmlns:a16="http://schemas.microsoft.com/office/drawing/2014/main" id="{7BB5280F-76F8-436C-B198-0C6E1B810DFF}"/>
              </a:ext>
            </a:extLst>
          </p:cNvPr>
          <p:cNvGrpSpPr/>
          <p:nvPr/>
        </p:nvGrpSpPr>
        <p:grpSpPr>
          <a:xfrm>
            <a:off x="910882" y="4436921"/>
            <a:ext cx="977345" cy="585943"/>
            <a:chOff x="730634" y="4349223"/>
            <a:chExt cx="977345" cy="585943"/>
          </a:xfrm>
        </p:grpSpPr>
        <p:sp>
          <p:nvSpPr>
            <p:cNvPr id="712" name="Obdélník 711">
              <a:extLst>
                <a:ext uri="{FF2B5EF4-FFF2-40B4-BE49-F238E27FC236}">
                  <a16:creationId xmlns:a16="http://schemas.microsoft.com/office/drawing/2014/main" id="{AA79E08E-0721-469D-BA80-CFD4ECAA448C}"/>
                </a:ext>
              </a:extLst>
            </p:cNvPr>
            <p:cNvSpPr/>
            <p:nvPr/>
          </p:nvSpPr>
          <p:spPr>
            <a:xfrm>
              <a:off x="730634" y="4349223"/>
              <a:ext cx="977345" cy="58594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3" name="TextovéPole 712">
              <a:extLst>
                <a:ext uri="{FF2B5EF4-FFF2-40B4-BE49-F238E27FC236}">
                  <a16:creationId xmlns:a16="http://schemas.microsoft.com/office/drawing/2014/main" id="{3DD7DCBE-A488-428A-B894-559C5CD370E3}"/>
                </a:ext>
              </a:extLst>
            </p:cNvPr>
            <p:cNvSpPr txBox="1"/>
            <p:nvPr/>
          </p:nvSpPr>
          <p:spPr>
            <a:xfrm>
              <a:off x="730634" y="4349223"/>
              <a:ext cx="977345" cy="585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odbor obchodu s lidmi a nelegál. migrace	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3" name="Skupina 642">
            <a:extLst>
              <a:ext uri="{FF2B5EF4-FFF2-40B4-BE49-F238E27FC236}">
                <a16:creationId xmlns:a16="http://schemas.microsoft.com/office/drawing/2014/main" id="{91040C59-162C-44F0-AB51-0CF0F5C86193}"/>
              </a:ext>
            </a:extLst>
          </p:cNvPr>
          <p:cNvGrpSpPr/>
          <p:nvPr/>
        </p:nvGrpSpPr>
        <p:grpSpPr>
          <a:xfrm>
            <a:off x="913505" y="5164121"/>
            <a:ext cx="936895" cy="568691"/>
            <a:chOff x="733257" y="5076423"/>
            <a:chExt cx="936895" cy="568691"/>
          </a:xfrm>
        </p:grpSpPr>
        <p:sp>
          <p:nvSpPr>
            <p:cNvPr id="710" name="Obdélník 709">
              <a:extLst>
                <a:ext uri="{FF2B5EF4-FFF2-40B4-BE49-F238E27FC236}">
                  <a16:creationId xmlns:a16="http://schemas.microsoft.com/office/drawing/2014/main" id="{149A82AF-A4EA-4E4D-B607-7368F117E518}"/>
                </a:ext>
              </a:extLst>
            </p:cNvPr>
            <p:cNvSpPr/>
            <p:nvPr/>
          </p:nvSpPr>
          <p:spPr>
            <a:xfrm>
              <a:off x="733257" y="5076423"/>
              <a:ext cx="936895" cy="5686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1" name="TextovéPole 710">
              <a:extLst>
                <a:ext uri="{FF2B5EF4-FFF2-40B4-BE49-F238E27FC236}">
                  <a16:creationId xmlns:a16="http://schemas.microsoft.com/office/drawing/2014/main" id="{D69A5942-A34B-44ED-88F7-0A611804491D}"/>
                </a:ext>
              </a:extLst>
            </p:cNvPr>
            <p:cNvSpPr txBox="1"/>
            <p:nvPr/>
          </p:nvSpPr>
          <p:spPr>
            <a:xfrm>
              <a:off x="733257" y="5076423"/>
              <a:ext cx="936895" cy="568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odbor zahraničních zločineckých struktur	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4" name="Skupina 643">
            <a:extLst>
              <a:ext uri="{FF2B5EF4-FFF2-40B4-BE49-F238E27FC236}">
                <a16:creationId xmlns:a16="http://schemas.microsoft.com/office/drawing/2014/main" id="{EFCF0394-021D-4E5B-B5A8-0238D577F63C}"/>
              </a:ext>
            </a:extLst>
          </p:cNvPr>
          <p:cNvGrpSpPr/>
          <p:nvPr/>
        </p:nvGrpSpPr>
        <p:grpSpPr>
          <a:xfrm>
            <a:off x="1461716" y="2928715"/>
            <a:ext cx="728704" cy="492392"/>
            <a:chOff x="1281468" y="2841017"/>
            <a:chExt cx="728704" cy="492392"/>
          </a:xfrm>
        </p:grpSpPr>
        <p:sp>
          <p:nvSpPr>
            <p:cNvPr id="708" name="Obdélník 707">
              <a:extLst>
                <a:ext uri="{FF2B5EF4-FFF2-40B4-BE49-F238E27FC236}">
                  <a16:creationId xmlns:a16="http://schemas.microsoft.com/office/drawing/2014/main" id="{6717C040-C67B-4E46-BA0E-247FC40932F9}"/>
                </a:ext>
              </a:extLst>
            </p:cNvPr>
            <p:cNvSpPr/>
            <p:nvPr/>
          </p:nvSpPr>
          <p:spPr>
            <a:xfrm>
              <a:off x="1281468" y="2841017"/>
              <a:ext cx="728704" cy="49239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9" name="TextovéPole 708">
              <a:extLst>
                <a:ext uri="{FF2B5EF4-FFF2-40B4-BE49-F238E27FC236}">
                  <a16:creationId xmlns:a16="http://schemas.microsoft.com/office/drawing/2014/main" id="{BC16ED48-0826-4EAD-B5FE-12880318EAF2}"/>
                </a:ext>
              </a:extLst>
            </p:cNvPr>
            <p:cNvSpPr txBox="1"/>
            <p:nvPr/>
          </p:nvSpPr>
          <p:spPr>
            <a:xfrm>
              <a:off x="1281468" y="2841017"/>
              <a:ext cx="728704" cy="49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expozitura České Budějovice</a:t>
              </a:r>
            </a:p>
          </p:txBody>
        </p:sp>
      </p:grpSp>
      <p:grpSp>
        <p:nvGrpSpPr>
          <p:cNvPr id="645" name="Skupina 644">
            <a:extLst>
              <a:ext uri="{FF2B5EF4-FFF2-40B4-BE49-F238E27FC236}">
                <a16:creationId xmlns:a16="http://schemas.microsoft.com/office/drawing/2014/main" id="{2EFCE08E-D2BA-4B14-8615-6878592C3192}"/>
              </a:ext>
            </a:extLst>
          </p:cNvPr>
          <p:cNvGrpSpPr/>
          <p:nvPr/>
        </p:nvGrpSpPr>
        <p:grpSpPr>
          <a:xfrm>
            <a:off x="2353352" y="2928718"/>
            <a:ext cx="729360" cy="492392"/>
            <a:chOff x="2173104" y="2841020"/>
            <a:chExt cx="729360" cy="492392"/>
          </a:xfrm>
        </p:grpSpPr>
        <p:sp>
          <p:nvSpPr>
            <p:cNvPr id="706" name="Obdélník 705">
              <a:extLst>
                <a:ext uri="{FF2B5EF4-FFF2-40B4-BE49-F238E27FC236}">
                  <a16:creationId xmlns:a16="http://schemas.microsoft.com/office/drawing/2014/main" id="{0769FE7F-60A0-45FD-A6E0-37E356F7CB49}"/>
                </a:ext>
              </a:extLst>
            </p:cNvPr>
            <p:cNvSpPr/>
            <p:nvPr/>
          </p:nvSpPr>
          <p:spPr>
            <a:xfrm>
              <a:off x="2173104" y="2841020"/>
              <a:ext cx="729360" cy="49239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7" name="TextovéPole 706">
              <a:extLst>
                <a:ext uri="{FF2B5EF4-FFF2-40B4-BE49-F238E27FC236}">
                  <a16:creationId xmlns:a16="http://schemas.microsoft.com/office/drawing/2014/main" id="{A24C2EF0-B386-4620-B49A-1DC6F692CDC6}"/>
                </a:ext>
              </a:extLst>
            </p:cNvPr>
            <p:cNvSpPr txBox="1"/>
            <p:nvPr/>
          </p:nvSpPr>
          <p:spPr>
            <a:xfrm>
              <a:off x="2173104" y="2841020"/>
              <a:ext cx="729360" cy="49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expozitura Plzeň	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6" name="Skupina 645">
            <a:extLst>
              <a:ext uri="{FF2B5EF4-FFF2-40B4-BE49-F238E27FC236}">
                <a16:creationId xmlns:a16="http://schemas.microsoft.com/office/drawing/2014/main" id="{9A67B685-F51F-418D-9CF0-B4AB9E542DB8}"/>
              </a:ext>
            </a:extLst>
          </p:cNvPr>
          <p:cNvGrpSpPr/>
          <p:nvPr/>
        </p:nvGrpSpPr>
        <p:grpSpPr>
          <a:xfrm>
            <a:off x="3228314" y="2926554"/>
            <a:ext cx="728704" cy="492392"/>
            <a:chOff x="3048066" y="2838856"/>
            <a:chExt cx="728704" cy="492392"/>
          </a:xfrm>
        </p:grpSpPr>
        <p:sp>
          <p:nvSpPr>
            <p:cNvPr id="704" name="Obdélník 703">
              <a:extLst>
                <a:ext uri="{FF2B5EF4-FFF2-40B4-BE49-F238E27FC236}">
                  <a16:creationId xmlns:a16="http://schemas.microsoft.com/office/drawing/2014/main" id="{0BD3645F-CE89-45CF-A86F-BA53B468DD41}"/>
                </a:ext>
              </a:extLst>
            </p:cNvPr>
            <p:cNvSpPr/>
            <p:nvPr/>
          </p:nvSpPr>
          <p:spPr>
            <a:xfrm>
              <a:off x="3048066" y="2838856"/>
              <a:ext cx="728704" cy="49239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5" name="TextovéPole 704">
              <a:extLst>
                <a:ext uri="{FF2B5EF4-FFF2-40B4-BE49-F238E27FC236}">
                  <a16:creationId xmlns:a16="http://schemas.microsoft.com/office/drawing/2014/main" id="{64ED1882-7B59-4609-8584-D59C000FE6CB}"/>
                </a:ext>
              </a:extLst>
            </p:cNvPr>
            <p:cNvSpPr txBox="1"/>
            <p:nvPr/>
          </p:nvSpPr>
          <p:spPr>
            <a:xfrm>
              <a:off x="3048066" y="2838856"/>
              <a:ext cx="728704" cy="49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expozitura Ústí nad Labem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7" name="Skupina 646">
            <a:extLst>
              <a:ext uri="{FF2B5EF4-FFF2-40B4-BE49-F238E27FC236}">
                <a16:creationId xmlns:a16="http://schemas.microsoft.com/office/drawing/2014/main" id="{33999B6D-1534-4B04-8FC8-9A1B843A3B76}"/>
              </a:ext>
            </a:extLst>
          </p:cNvPr>
          <p:cNvGrpSpPr/>
          <p:nvPr/>
        </p:nvGrpSpPr>
        <p:grpSpPr>
          <a:xfrm>
            <a:off x="4110046" y="2926554"/>
            <a:ext cx="728704" cy="492392"/>
            <a:chOff x="3929798" y="2838856"/>
            <a:chExt cx="728704" cy="492392"/>
          </a:xfrm>
        </p:grpSpPr>
        <p:sp>
          <p:nvSpPr>
            <p:cNvPr id="702" name="Obdélník 701">
              <a:extLst>
                <a:ext uri="{FF2B5EF4-FFF2-40B4-BE49-F238E27FC236}">
                  <a16:creationId xmlns:a16="http://schemas.microsoft.com/office/drawing/2014/main" id="{BB63E789-00E0-4EBA-990B-8EED9B45F7BE}"/>
                </a:ext>
              </a:extLst>
            </p:cNvPr>
            <p:cNvSpPr/>
            <p:nvPr/>
          </p:nvSpPr>
          <p:spPr>
            <a:xfrm>
              <a:off x="3929798" y="2838856"/>
              <a:ext cx="728704" cy="49239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3" name="TextovéPole 702">
              <a:extLst>
                <a:ext uri="{FF2B5EF4-FFF2-40B4-BE49-F238E27FC236}">
                  <a16:creationId xmlns:a16="http://schemas.microsoft.com/office/drawing/2014/main" id="{89281E81-0A35-4E97-96EE-A944EF573B8F}"/>
                </a:ext>
              </a:extLst>
            </p:cNvPr>
            <p:cNvSpPr txBox="1"/>
            <p:nvPr/>
          </p:nvSpPr>
          <p:spPr>
            <a:xfrm>
              <a:off x="3929798" y="2838856"/>
              <a:ext cx="728704" cy="49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expozitura Hradec Králové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8" name="Skupina 647">
            <a:extLst>
              <a:ext uri="{FF2B5EF4-FFF2-40B4-BE49-F238E27FC236}">
                <a16:creationId xmlns:a16="http://schemas.microsoft.com/office/drawing/2014/main" id="{615BA650-6734-4F08-89E8-60F239F1F5A9}"/>
              </a:ext>
            </a:extLst>
          </p:cNvPr>
          <p:cNvGrpSpPr/>
          <p:nvPr/>
        </p:nvGrpSpPr>
        <p:grpSpPr>
          <a:xfrm>
            <a:off x="6823395" y="1905071"/>
            <a:ext cx="1382585" cy="367744"/>
            <a:chOff x="6643147" y="1817373"/>
            <a:chExt cx="1382585" cy="367744"/>
          </a:xfrm>
        </p:grpSpPr>
        <p:sp>
          <p:nvSpPr>
            <p:cNvPr id="700" name="Obdélník 699">
              <a:extLst>
                <a:ext uri="{FF2B5EF4-FFF2-40B4-BE49-F238E27FC236}">
                  <a16:creationId xmlns:a16="http://schemas.microsoft.com/office/drawing/2014/main" id="{34BD8559-F097-4A6E-AEA9-290E33C20608}"/>
                </a:ext>
              </a:extLst>
            </p:cNvPr>
            <p:cNvSpPr/>
            <p:nvPr/>
          </p:nvSpPr>
          <p:spPr>
            <a:xfrm>
              <a:off x="6643147" y="1817373"/>
              <a:ext cx="1382585" cy="367744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1" name="TextovéPole 700">
              <a:extLst>
                <a:ext uri="{FF2B5EF4-FFF2-40B4-BE49-F238E27FC236}">
                  <a16:creationId xmlns:a16="http://schemas.microsoft.com/office/drawing/2014/main" id="{B811ABED-0855-4127-8AB2-1B5605F0DD5B}"/>
                </a:ext>
              </a:extLst>
            </p:cNvPr>
            <p:cNvSpPr txBox="1"/>
            <p:nvPr/>
          </p:nvSpPr>
          <p:spPr>
            <a:xfrm>
              <a:off x="6643147" y="1817373"/>
              <a:ext cx="1382585" cy="367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náměstek ředitele pro výkon II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49" name="Skupina 648">
            <a:extLst>
              <a:ext uri="{FF2B5EF4-FFF2-40B4-BE49-F238E27FC236}">
                <a16:creationId xmlns:a16="http://schemas.microsoft.com/office/drawing/2014/main" id="{2F0C63C3-96DD-47CD-AE10-FD8F996E62B0}"/>
              </a:ext>
            </a:extLst>
          </p:cNvPr>
          <p:cNvGrpSpPr/>
          <p:nvPr/>
        </p:nvGrpSpPr>
        <p:grpSpPr>
          <a:xfrm>
            <a:off x="5311571" y="2926554"/>
            <a:ext cx="828471" cy="492392"/>
            <a:chOff x="5131323" y="2838856"/>
            <a:chExt cx="828471" cy="492392"/>
          </a:xfrm>
        </p:grpSpPr>
        <p:sp>
          <p:nvSpPr>
            <p:cNvPr id="698" name="Obdélník 697">
              <a:extLst>
                <a:ext uri="{FF2B5EF4-FFF2-40B4-BE49-F238E27FC236}">
                  <a16:creationId xmlns:a16="http://schemas.microsoft.com/office/drawing/2014/main" id="{0FE3D22F-7CDB-4497-856E-0D44785AE1D5}"/>
                </a:ext>
              </a:extLst>
            </p:cNvPr>
            <p:cNvSpPr/>
            <p:nvPr/>
          </p:nvSpPr>
          <p:spPr>
            <a:xfrm>
              <a:off x="5131323" y="2838856"/>
              <a:ext cx="828471" cy="4923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9" name="TextovéPole 698">
              <a:extLst>
                <a:ext uri="{FF2B5EF4-FFF2-40B4-BE49-F238E27FC236}">
                  <a16:creationId xmlns:a16="http://schemas.microsoft.com/office/drawing/2014/main" id="{C0321F04-7A40-4F09-A1AC-36D7470804EC}"/>
                </a:ext>
              </a:extLst>
            </p:cNvPr>
            <p:cNvSpPr txBox="1"/>
            <p:nvPr/>
          </p:nvSpPr>
          <p:spPr>
            <a:xfrm>
              <a:off x="5131323" y="2838856"/>
              <a:ext cx="828471" cy="49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sekce závažné hosp. tr. čin. a korupce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0" name="Skupina 649">
            <a:extLst>
              <a:ext uri="{FF2B5EF4-FFF2-40B4-BE49-F238E27FC236}">
                <a16:creationId xmlns:a16="http://schemas.microsoft.com/office/drawing/2014/main" id="{0B1BA0EF-0CF3-4325-8169-719DDCD23150}"/>
              </a:ext>
            </a:extLst>
          </p:cNvPr>
          <p:cNvGrpSpPr/>
          <p:nvPr/>
        </p:nvGrpSpPr>
        <p:grpSpPr>
          <a:xfrm>
            <a:off x="4836377" y="3848125"/>
            <a:ext cx="875632" cy="488720"/>
            <a:chOff x="4656129" y="3760427"/>
            <a:chExt cx="875632" cy="488720"/>
          </a:xfrm>
        </p:grpSpPr>
        <p:sp>
          <p:nvSpPr>
            <p:cNvPr id="696" name="Obdélník 695">
              <a:extLst>
                <a:ext uri="{FF2B5EF4-FFF2-40B4-BE49-F238E27FC236}">
                  <a16:creationId xmlns:a16="http://schemas.microsoft.com/office/drawing/2014/main" id="{E70FDECD-977F-4FEB-832E-E97103577B67}"/>
                </a:ext>
              </a:extLst>
            </p:cNvPr>
            <p:cNvSpPr/>
            <p:nvPr/>
          </p:nvSpPr>
          <p:spPr>
            <a:xfrm>
              <a:off x="4656129" y="3760427"/>
              <a:ext cx="875632" cy="4887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7" name="TextovéPole 696">
              <a:extLst>
                <a:ext uri="{FF2B5EF4-FFF2-40B4-BE49-F238E27FC236}">
                  <a16:creationId xmlns:a16="http://schemas.microsoft.com/office/drawing/2014/main" id="{60CD93DE-444E-4C84-A358-91548DA3E4C0}"/>
                </a:ext>
              </a:extLst>
            </p:cNvPr>
            <p:cNvSpPr txBox="1"/>
            <p:nvPr/>
          </p:nvSpPr>
          <p:spPr>
            <a:xfrm>
              <a:off x="4656129" y="3760427"/>
              <a:ext cx="875632" cy="488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odbor závažné hospodářské tr. činnosti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1" name="Skupina 650">
            <a:extLst>
              <a:ext uri="{FF2B5EF4-FFF2-40B4-BE49-F238E27FC236}">
                <a16:creationId xmlns:a16="http://schemas.microsoft.com/office/drawing/2014/main" id="{4BADF97C-CC70-4FF1-82FC-7128655A0056}"/>
              </a:ext>
            </a:extLst>
          </p:cNvPr>
          <p:cNvGrpSpPr/>
          <p:nvPr/>
        </p:nvGrpSpPr>
        <p:grpSpPr>
          <a:xfrm>
            <a:off x="4837208" y="4489873"/>
            <a:ext cx="874802" cy="408861"/>
            <a:chOff x="4656960" y="4402175"/>
            <a:chExt cx="874802" cy="408861"/>
          </a:xfrm>
        </p:grpSpPr>
        <p:sp>
          <p:nvSpPr>
            <p:cNvPr id="694" name="Obdélník 693">
              <a:extLst>
                <a:ext uri="{FF2B5EF4-FFF2-40B4-BE49-F238E27FC236}">
                  <a16:creationId xmlns:a16="http://schemas.microsoft.com/office/drawing/2014/main" id="{2CBEC465-BBB3-485A-8F5D-BB734AF5DCE4}"/>
                </a:ext>
              </a:extLst>
            </p:cNvPr>
            <p:cNvSpPr/>
            <p:nvPr/>
          </p:nvSpPr>
          <p:spPr>
            <a:xfrm>
              <a:off x="4656960" y="4402175"/>
              <a:ext cx="874802" cy="4088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5" name="TextovéPole 694">
              <a:extLst>
                <a:ext uri="{FF2B5EF4-FFF2-40B4-BE49-F238E27FC236}">
                  <a16:creationId xmlns:a16="http://schemas.microsoft.com/office/drawing/2014/main" id="{E651D754-83E2-41AB-82DE-1A4639A06740}"/>
                </a:ext>
              </a:extLst>
            </p:cNvPr>
            <p:cNvSpPr txBox="1"/>
            <p:nvPr/>
          </p:nvSpPr>
          <p:spPr>
            <a:xfrm>
              <a:off x="4656960" y="4402175"/>
              <a:ext cx="874802" cy="408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odbor korupce	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2" name="Skupina 651">
            <a:extLst>
              <a:ext uri="{FF2B5EF4-FFF2-40B4-BE49-F238E27FC236}">
                <a16:creationId xmlns:a16="http://schemas.microsoft.com/office/drawing/2014/main" id="{76E0396A-229D-47F7-8D7A-4A3B843DC681}"/>
              </a:ext>
            </a:extLst>
          </p:cNvPr>
          <p:cNvGrpSpPr/>
          <p:nvPr/>
        </p:nvGrpSpPr>
        <p:grpSpPr>
          <a:xfrm>
            <a:off x="6293070" y="2926554"/>
            <a:ext cx="731087" cy="492392"/>
            <a:chOff x="6112822" y="2838856"/>
            <a:chExt cx="731087" cy="492392"/>
          </a:xfrm>
        </p:grpSpPr>
        <p:sp>
          <p:nvSpPr>
            <p:cNvPr id="692" name="Obdélník 691">
              <a:extLst>
                <a:ext uri="{FF2B5EF4-FFF2-40B4-BE49-F238E27FC236}">
                  <a16:creationId xmlns:a16="http://schemas.microsoft.com/office/drawing/2014/main" id="{204293B3-1042-4E79-93A2-8BA65427BF3B}"/>
                </a:ext>
              </a:extLst>
            </p:cNvPr>
            <p:cNvSpPr/>
            <p:nvPr/>
          </p:nvSpPr>
          <p:spPr>
            <a:xfrm>
              <a:off x="6112822" y="2838856"/>
              <a:ext cx="731087" cy="4923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3" name="TextovéPole 692">
              <a:extLst>
                <a:ext uri="{FF2B5EF4-FFF2-40B4-BE49-F238E27FC236}">
                  <a16:creationId xmlns:a16="http://schemas.microsoft.com/office/drawing/2014/main" id="{14C5FCAD-78EC-40EB-91C4-F7820925C9E8}"/>
                </a:ext>
              </a:extLst>
            </p:cNvPr>
            <p:cNvSpPr txBox="1"/>
            <p:nvPr/>
          </p:nvSpPr>
          <p:spPr>
            <a:xfrm>
              <a:off x="6112822" y="2838856"/>
              <a:ext cx="731087" cy="49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sekce finanční kriminality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3" name="Skupina 652">
            <a:extLst>
              <a:ext uri="{FF2B5EF4-FFF2-40B4-BE49-F238E27FC236}">
                <a16:creationId xmlns:a16="http://schemas.microsoft.com/office/drawing/2014/main" id="{125DC6E2-10A8-440D-83D9-A43EB06A1C7E}"/>
              </a:ext>
            </a:extLst>
          </p:cNvPr>
          <p:cNvGrpSpPr/>
          <p:nvPr/>
        </p:nvGrpSpPr>
        <p:grpSpPr>
          <a:xfrm>
            <a:off x="6654549" y="3857011"/>
            <a:ext cx="820797" cy="449468"/>
            <a:chOff x="6474301" y="3769313"/>
            <a:chExt cx="820797" cy="449468"/>
          </a:xfrm>
        </p:grpSpPr>
        <p:sp>
          <p:nvSpPr>
            <p:cNvPr id="690" name="Obdélník 689">
              <a:extLst>
                <a:ext uri="{FF2B5EF4-FFF2-40B4-BE49-F238E27FC236}">
                  <a16:creationId xmlns:a16="http://schemas.microsoft.com/office/drawing/2014/main" id="{565AFA0E-7E17-4B1F-B1C2-32401DBC8F6A}"/>
                </a:ext>
              </a:extLst>
            </p:cNvPr>
            <p:cNvSpPr/>
            <p:nvPr/>
          </p:nvSpPr>
          <p:spPr>
            <a:xfrm>
              <a:off x="6474301" y="3769313"/>
              <a:ext cx="820797" cy="4494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1" name="TextovéPole 690">
              <a:extLst>
                <a:ext uri="{FF2B5EF4-FFF2-40B4-BE49-F238E27FC236}">
                  <a16:creationId xmlns:a16="http://schemas.microsoft.com/office/drawing/2014/main" id="{9A17F62A-FBB2-40A6-B5E4-30D36361585C}"/>
                </a:ext>
              </a:extLst>
            </p:cNvPr>
            <p:cNvSpPr txBox="1"/>
            <p:nvPr/>
          </p:nvSpPr>
          <p:spPr>
            <a:xfrm>
              <a:off x="6474301" y="3769313"/>
              <a:ext cx="820797" cy="449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odbor daní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4" name="Skupina 653">
            <a:extLst>
              <a:ext uri="{FF2B5EF4-FFF2-40B4-BE49-F238E27FC236}">
                <a16:creationId xmlns:a16="http://schemas.microsoft.com/office/drawing/2014/main" id="{BC2972D1-D97D-4372-A305-163A8DB0F31D}"/>
              </a:ext>
            </a:extLst>
          </p:cNvPr>
          <p:cNvGrpSpPr/>
          <p:nvPr/>
        </p:nvGrpSpPr>
        <p:grpSpPr>
          <a:xfrm>
            <a:off x="6649601" y="4462947"/>
            <a:ext cx="819828" cy="449468"/>
            <a:chOff x="6469353" y="4375249"/>
            <a:chExt cx="819828" cy="449468"/>
          </a:xfrm>
        </p:grpSpPr>
        <p:sp>
          <p:nvSpPr>
            <p:cNvPr id="688" name="Obdélník 687">
              <a:extLst>
                <a:ext uri="{FF2B5EF4-FFF2-40B4-BE49-F238E27FC236}">
                  <a16:creationId xmlns:a16="http://schemas.microsoft.com/office/drawing/2014/main" id="{010A69AD-AD26-419E-B07D-817C1F95C685}"/>
                </a:ext>
              </a:extLst>
            </p:cNvPr>
            <p:cNvSpPr/>
            <p:nvPr/>
          </p:nvSpPr>
          <p:spPr>
            <a:xfrm>
              <a:off x="6469353" y="4375249"/>
              <a:ext cx="819828" cy="4494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9" name="TextovéPole 688">
              <a:extLst>
                <a:ext uri="{FF2B5EF4-FFF2-40B4-BE49-F238E27FC236}">
                  <a16:creationId xmlns:a16="http://schemas.microsoft.com/office/drawing/2014/main" id="{A9E44D1D-298B-451B-A0BB-09FB80F954B6}"/>
                </a:ext>
              </a:extLst>
            </p:cNvPr>
            <p:cNvSpPr txBox="1"/>
            <p:nvPr/>
          </p:nvSpPr>
          <p:spPr>
            <a:xfrm>
              <a:off x="6469353" y="4375249"/>
              <a:ext cx="819828" cy="449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odbor výnosů a praní peněz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5" name="Skupina 654">
            <a:extLst>
              <a:ext uri="{FF2B5EF4-FFF2-40B4-BE49-F238E27FC236}">
                <a16:creationId xmlns:a16="http://schemas.microsoft.com/office/drawing/2014/main" id="{B36A381C-9A89-4D24-BCAA-8E8723295EDB}"/>
              </a:ext>
            </a:extLst>
          </p:cNvPr>
          <p:cNvGrpSpPr/>
          <p:nvPr/>
        </p:nvGrpSpPr>
        <p:grpSpPr>
          <a:xfrm>
            <a:off x="7192028" y="2926554"/>
            <a:ext cx="731087" cy="492392"/>
            <a:chOff x="7011780" y="2838856"/>
            <a:chExt cx="731087" cy="492392"/>
          </a:xfrm>
        </p:grpSpPr>
        <p:sp>
          <p:nvSpPr>
            <p:cNvPr id="686" name="Obdélník 685">
              <a:extLst>
                <a:ext uri="{FF2B5EF4-FFF2-40B4-BE49-F238E27FC236}">
                  <a16:creationId xmlns:a16="http://schemas.microsoft.com/office/drawing/2014/main" id="{2BDAA7E4-942D-4112-AEBB-53027DE6F89E}"/>
                </a:ext>
              </a:extLst>
            </p:cNvPr>
            <p:cNvSpPr/>
            <p:nvPr/>
          </p:nvSpPr>
          <p:spPr>
            <a:xfrm>
              <a:off x="7011780" y="2838856"/>
              <a:ext cx="731087" cy="49239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7" name="TextovéPole 686">
              <a:extLst>
                <a:ext uri="{FF2B5EF4-FFF2-40B4-BE49-F238E27FC236}">
                  <a16:creationId xmlns:a16="http://schemas.microsoft.com/office/drawing/2014/main" id="{A097667B-E3C1-43A8-82AE-C78EC83AC789}"/>
                </a:ext>
              </a:extLst>
            </p:cNvPr>
            <p:cNvSpPr txBox="1"/>
            <p:nvPr/>
          </p:nvSpPr>
          <p:spPr>
            <a:xfrm>
              <a:off x="7011780" y="2838856"/>
              <a:ext cx="731087" cy="49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expozitura Brno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6" name="Skupina 655">
            <a:extLst>
              <a:ext uri="{FF2B5EF4-FFF2-40B4-BE49-F238E27FC236}">
                <a16:creationId xmlns:a16="http://schemas.microsoft.com/office/drawing/2014/main" id="{A0C1753B-1B7F-4661-932D-8C795B62C16B}"/>
              </a:ext>
            </a:extLst>
          </p:cNvPr>
          <p:cNvGrpSpPr/>
          <p:nvPr/>
        </p:nvGrpSpPr>
        <p:grpSpPr>
          <a:xfrm>
            <a:off x="8076143" y="2926554"/>
            <a:ext cx="731087" cy="492392"/>
            <a:chOff x="7895895" y="2838856"/>
            <a:chExt cx="731087" cy="492392"/>
          </a:xfrm>
        </p:grpSpPr>
        <p:sp>
          <p:nvSpPr>
            <p:cNvPr id="684" name="Obdélník 683">
              <a:extLst>
                <a:ext uri="{FF2B5EF4-FFF2-40B4-BE49-F238E27FC236}">
                  <a16:creationId xmlns:a16="http://schemas.microsoft.com/office/drawing/2014/main" id="{3883ADAA-C6C6-424F-AB90-2BFE2DF3C3D0}"/>
                </a:ext>
              </a:extLst>
            </p:cNvPr>
            <p:cNvSpPr/>
            <p:nvPr/>
          </p:nvSpPr>
          <p:spPr>
            <a:xfrm>
              <a:off x="7895895" y="2838856"/>
              <a:ext cx="731087" cy="49239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5" name="TextovéPole 684">
              <a:extLst>
                <a:ext uri="{FF2B5EF4-FFF2-40B4-BE49-F238E27FC236}">
                  <a16:creationId xmlns:a16="http://schemas.microsoft.com/office/drawing/2014/main" id="{D9A65EF5-316E-4553-95C2-0F8D3864BCC9}"/>
                </a:ext>
              </a:extLst>
            </p:cNvPr>
            <p:cNvSpPr txBox="1"/>
            <p:nvPr/>
          </p:nvSpPr>
          <p:spPr>
            <a:xfrm>
              <a:off x="7895895" y="2838856"/>
              <a:ext cx="731087" cy="49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expozitura Olomouc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7" name="Skupina 656">
            <a:extLst>
              <a:ext uri="{FF2B5EF4-FFF2-40B4-BE49-F238E27FC236}">
                <a16:creationId xmlns:a16="http://schemas.microsoft.com/office/drawing/2014/main" id="{984CD659-3401-4828-B4FC-DCE0BC9F6A93}"/>
              </a:ext>
            </a:extLst>
          </p:cNvPr>
          <p:cNvGrpSpPr/>
          <p:nvPr/>
        </p:nvGrpSpPr>
        <p:grpSpPr>
          <a:xfrm>
            <a:off x="8945415" y="2926554"/>
            <a:ext cx="731087" cy="492392"/>
            <a:chOff x="8765167" y="2838856"/>
            <a:chExt cx="731087" cy="492392"/>
          </a:xfrm>
        </p:grpSpPr>
        <p:sp>
          <p:nvSpPr>
            <p:cNvPr id="682" name="Obdélník 681">
              <a:extLst>
                <a:ext uri="{FF2B5EF4-FFF2-40B4-BE49-F238E27FC236}">
                  <a16:creationId xmlns:a16="http://schemas.microsoft.com/office/drawing/2014/main" id="{81B2C283-CE68-4286-8FB6-8362EED4B914}"/>
                </a:ext>
              </a:extLst>
            </p:cNvPr>
            <p:cNvSpPr/>
            <p:nvPr/>
          </p:nvSpPr>
          <p:spPr>
            <a:xfrm>
              <a:off x="8765167" y="2838856"/>
              <a:ext cx="731087" cy="49239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3" name="TextovéPole 682">
              <a:extLst>
                <a:ext uri="{FF2B5EF4-FFF2-40B4-BE49-F238E27FC236}">
                  <a16:creationId xmlns:a16="http://schemas.microsoft.com/office/drawing/2014/main" id="{F070758A-82AC-429F-AE2F-0DD12156025F}"/>
                </a:ext>
              </a:extLst>
            </p:cNvPr>
            <p:cNvSpPr txBox="1"/>
            <p:nvPr/>
          </p:nvSpPr>
          <p:spPr>
            <a:xfrm>
              <a:off x="8765167" y="2838856"/>
              <a:ext cx="731087" cy="492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expozitura Ostrava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8" name="Skupina 657">
            <a:extLst>
              <a:ext uri="{FF2B5EF4-FFF2-40B4-BE49-F238E27FC236}">
                <a16:creationId xmlns:a16="http://schemas.microsoft.com/office/drawing/2014/main" id="{D77D919F-D738-418E-AA68-2280BD80020D}"/>
              </a:ext>
            </a:extLst>
          </p:cNvPr>
          <p:cNvGrpSpPr/>
          <p:nvPr/>
        </p:nvGrpSpPr>
        <p:grpSpPr>
          <a:xfrm>
            <a:off x="9772410" y="1906284"/>
            <a:ext cx="1381543" cy="368185"/>
            <a:chOff x="9592162" y="1818586"/>
            <a:chExt cx="1381543" cy="368185"/>
          </a:xfrm>
        </p:grpSpPr>
        <p:sp>
          <p:nvSpPr>
            <p:cNvPr id="680" name="Obdélník 679">
              <a:extLst>
                <a:ext uri="{FF2B5EF4-FFF2-40B4-BE49-F238E27FC236}">
                  <a16:creationId xmlns:a16="http://schemas.microsoft.com/office/drawing/2014/main" id="{DED168B7-EAFF-451B-A665-827C55F26BA0}"/>
                </a:ext>
              </a:extLst>
            </p:cNvPr>
            <p:cNvSpPr/>
            <p:nvPr/>
          </p:nvSpPr>
          <p:spPr>
            <a:xfrm>
              <a:off x="9592162" y="1818586"/>
              <a:ext cx="1381543" cy="36818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1" name="TextovéPole 680">
              <a:extLst>
                <a:ext uri="{FF2B5EF4-FFF2-40B4-BE49-F238E27FC236}">
                  <a16:creationId xmlns:a16="http://schemas.microsoft.com/office/drawing/2014/main" id="{8F81C77C-03A0-4C35-8D69-032CA33AA8C1}"/>
                </a:ext>
              </a:extLst>
            </p:cNvPr>
            <p:cNvSpPr txBox="1"/>
            <p:nvPr/>
          </p:nvSpPr>
          <p:spPr>
            <a:xfrm>
              <a:off x="9592162" y="1818586"/>
              <a:ext cx="1381543" cy="368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náměstek ředitele pro podporu výkonu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9" name="Skupina 658">
            <a:extLst>
              <a:ext uri="{FF2B5EF4-FFF2-40B4-BE49-F238E27FC236}">
                <a16:creationId xmlns:a16="http://schemas.microsoft.com/office/drawing/2014/main" id="{4157A766-E558-419D-A600-CF11DB489058}"/>
              </a:ext>
            </a:extLst>
          </p:cNvPr>
          <p:cNvGrpSpPr/>
          <p:nvPr/>
        </p:nvGrpSpPr>
        <p:grpSpPr>
          <a:xfrm>
            <a:off x="9449285" y="3834578"/>
            <a:ext cx="728704" cy="482500"/>
            <a:chOff x="9269037" y="3746880"/>
            <a:chExt cx="728704" cy="482500"/>
          </a:xfrm>
        </p:grpSpPr>
        <p:sp>
          <p:nvSpPr>
            <p:cNvPr id="678" name="Obdélník 677">
              <a:extLst>
                <a:ext uri="{FF2B5EF4-FFF2-40B4-BE49-F238E27FC236}">
                  <a16:creationId xmlns:a16="http://schemas.microsoft.com/office/drawing/2014/main" id="{C9B852E5-3314-418F-A7AA-ACA2073E8B9F}"/>
                </a:ext>
              </a:extLst>
            </p:cNvPr>
            <p:cNvSpPr/>
            <p:nvPr/>
          </p:nvSpPr>
          <p:spPr>
            <a:xfrm>
              <a:off x="9269037" y="3746880"/>
              <a:ext cx="728704" cy="4825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9" name="TextovéPole 678">
              <a:extLst>
                <a:ext uri="{FF2B5EF4-FFF2-40B4-BE49-F238E27FC236}">
                  <a16:creationId xmlns:a16="http://schemas.microsoft.com/office/drawing/2014/main" id="{EDB7C5BE-7395-4625-A215-561F608C8127}"/>
                </a:ext>
              </a:extLst>
            </p:cNvPr>
            <p:cNvSpPr txBox="1"/>
            <p:nvPr/>
          </p:nvSpPr>
          <p:spPr>
            <a:xfrm>
              <a:off x="9269037" y="3746880"/>
              <a:ext cx="728704" cy="48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oddělení forenzní analýzy dat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60" name="Skupina 659">
            <a:extLst>
              <a:ext uri="{FF2B5EF4-FFF2-40B4-BE49-F238E27FC236}">
                <a16:creationId xmlns:a16="http://schemas.microsoft.com/office/drawing/2014/main" id="{47DB8249-D66E-43BC-AE7E-84B97703683B}"/>
              </a:ext>
            </a:extLst>
          </p:cNvPr>
          <p:cNvGrpSpPr/>
          <p:nvPr/>
        </p:nvGrpSpPr>
        <p:grpSpPr>
          <a:xfrm>
            <a:off x="10673683" y="3894408"/>
            <a:ext cx="728704" cy="364352"/>
            <a:chOff x="10493435" y="3806710"/>
            <a:chExt cx="728704" cy="364352"/>
          </a:xfrm>
        </p:grpSpPr>
        <p:sp>
          <p:nvSpPr>
            <p:cNvPr id="676" name="Obdélník 675">
              <a:extLst>
                <a:ext uri="{FF2B5EF4-FFF2-40B4-BE49-F238E27FC236}">
                  <a16:creationId xmlns:a16="http://schemas.microsoft.com/office/drawing/2014/main" id="{D2E42782-BFA1-4A2E-99BF-47A991AB0DCB}"/>
                </a:ext>
              </a:extLst>
            </p:cNvPr>
            <p:cNvSpPr/>
            <p:nvPr/>
          </p:nvSpPr>
          <p:spPr>
            <a:xfrm>
              <a:off x="10493435" y="3806710"/>
              <a:ext cx="728704" cy="3643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7" name="TextovéPole 676">
              <a:extLst>
                <a:ext uri="{FF2B5EF4-FFF2-40B4-BE49-F238E27FC236}">
                  <a16:creationId xmlns:a16="http://schemas.microsoft.com/office/drawing/2014/main" id="{8ADAB279-5A35-45A5-8FA9-94F835B43F0F}"/>
                </a:ext>
              </a:extLst>
            </p:cNvPr>
            <p:cNvSpPr txBox="1"/>
            <p:nvPr/>
          </p:nvSpPr>
          <p:spPr>
            <a:xfrm>
              <a:off x="10493435" y="3806710"/>
              <a:ext cx="728704" cy="364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odbor analytiky</a:t>
              </a:r>
            </a:p>
          </p:txBody>
        </p:sp>
      </p:grpSp>
      <p:grpSp>
        <p:nvGrpSpPr>
          <p:cNvPr id="661" name="Skupina 660">
            <a:extLst>
              <a:ext uri="{FF2B5EF4-FFF2-40B4-BE49-F238E27FC236}">
                <a16:creationId xmlns:a16="http://schemas.microsoft.com/office/drawing/2014/main" id="{2B941848-BBE4-4B37-95E5-68ACDAB317A0}"/>
              </a:ext>
            </a:extLst>
          </p:cNvPr>
          <p:cNvGrpSpPr/>
          <p:nvPr/>
        </p:nvGrpSpPr>
        <p:grpSpPr>
          <a:xfrm>
            <a:off x="9449285" y="4470106"/>
            <a:ext cx="728704" cy="571351"/>
            <a:chOff x="9269037" y="4382408"/>
            <a:chExt cx="728704" cy="571351"/>
          </a:xfrm>
        </p:grpSpPr>
        <p:sp>
          <p:nvSpPr>
            <p:cNvPr id="674" name="Obdélník 673">
              <a:extLst>
                <a:ext uri="{FF2B5EF4-FFF2-40B4-BE49-F238E27FC236}">
                  <a16:creationId xmlns:a16="http://schemas.microsoft.com/office/drawing/2014/main" id="{C5D4DAF9-9C66-4DB7-816E-F42764C476F2}"/>
                </a:ext>
              </a:extLst>
            </p:cNvPr>
            <p:cNvSpPr/>
            <p:nvPr/>
          </p:nvSpPr>
          <p:spPr>
            <a:xfrm>
              <a:off x="9269037" y="4382408"/>
              <a:ext cx="728704" cy="5713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5" name="TextovéPole 674">
              <a:extLst>
                <a:ext uri="{FF2B5EF4-FFF2-40B4-BE49-F238E27FC236}">
                  <a16:creationId xmlns:a16="http://schemas.microsoft.com/office/drawing/2014/main" id="{225407F8-A01F-42E9-8234-1C5BE884729F}"/>
                </a:ext>
              </a:extLst>
            </p:cNvPr>
            <p:cNvSpPr txBox="1"/>
            <p:nvPr/>
          </p:nvSpPr>
          <p:spPr>
            <a:xfrm>
              <a:off x="9269037" y="4382408"/>
              <a:ext cx="728704" cy="571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odbor mezinárodní spolupráce a metodiky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62" name="Skupina 661">
            <a:extLst>
              <a:ext uri="{FF2B5EF4-FFF2-40B4-BE49-F238E27FC236}">
                <a16:creationId xmlns:a16="http://schemas.microsoft.com/office/drawing/2014/main" id="{B2A10F81-2E1E-4ABA-BCB3-F914CC944EA6}"/>
              </a:ext>
            </a:extLst>
          </p:cNvPr>
          <p:cNvGrpSpPr/>
          <p:nvPr/>
        </p:nvGrpSpPr>
        <p:grpSpPr>
          <a:xfrm>
            <a:off x="10675548" y="4571400"/>
            <a:ext cx="728704" cy="364352"/>
            <a:chOff x="10495300" y="4483702"/>
            <a:chExt cx="728704" cy="364352"/>
          </a:xfrm>
        </p:grpSpPr>
        <p:sp>
          <p:nvSpPr>
            <p:cNvPr id="672" name="Obdélník 671">
              <a:extLst>
                <a:ext uri="{FF2B5EF4-FFF2-40B4-BE49-F238E27FC236}">
                  <a16:creationId xmlns:a16="http://schemas.microsoft.com/office/drawing/2014/main" id="{299182D3-B465-42F3-A01E-091AF4FB6EE1}"/>
                </a:ext>
              </a:extLst>
            </p:cNvPr>
            <p:cNvSpPr/>
            <p:nvPr/>
          </p:nvSpPr>
          <p:spPr>
            <a:xfrm>
              <a:off x="10495300" y="4483702"/>
              <a:ext cx="728704" cy="3643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3" name="TextovéPole 672">
              <a:extLst>
                <a:ext uri="{FF2B5EF4-FFF2-40B4-BE49-F238E27FC236}">
                  <a16:creationId xmlns:a16="http://schemas.microsoft.com/office/drawing/2014/main" id="{2C3D9A18-283D-4725-BE47-39CD0A04EA07}"/>
                </a:ext>
              </a:extLst>
            </p:cNvPr>
            <p:cNvSpPr txBox="1"/>
            <p:nvPr/>
          </p:nvSpPr>
          <p:spPr>
            <a:xfrm>
              <a:off x="10495300" y="4483702"/>
              <a:ext cx="728704" cy="364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odbor informatiky</a:t>
              </a:r>
            </a:p>
          </p:txBody>
        </p:sp>
      </p:grpSp>
      <p:grpSp>
        <p:nvGrpSpPr>
          <p:cNvPr id="663" name="Skupina 662">
            <a:extLst>
              <a:ext uri="{FF2B5EF4-FFF2-40B4-BE49-F238E27FC236}">
                <a16:creationId xmlns:a16="http://schemas.microsoft.com/office/drawing/2014/main" id="{71FB2AC3-57E1-4332-A86C-8BBAA15E7FB7}"/>
              </a:ext>
            </a:extLst>
          </p:cNvPr>
          <p:cNvGrpSpPr/>
          <p:nvPr/>
        </p:nvGrpSpPr>
        <p:grpSpPr>
          <a:xfrm>
            <a:off x="9449285" y="5194486"/>
            <a:ext cx="728704" cy="364352"/>
            <a:chOff x="9269037" y="5106788"/>
            <a:chExt cx="728704" cy="364352"/>
          </a:xfrm>
        </p:grpSpPr>
        <p:sp>
          <p:nvSpPr>
            <p:cNvPr id="670" name="Obdélník 669">
              <a:extLst>
                <a:ext uri="{FF2B5EF4-FFF2-40B4-BE49-F238E27FC236}">
                  <a16:creationId xmlns:a16="http://schemas.microsoft.com/office/drawing/2014/main" id="{66FE3B91-0765-4F4B-85F5-3C11E4A18F68}"/>
                </a:ext>
              </a:extLst>
            </p:cNvPr>
            <p:cNvSpPr/>
            <p:nvPr/>
          </p:nvSpPr>
          <p:spPr>
            <a:xfrm>
              <a:off x="9269037" y="5106788"/>
              <a:ext cx="728704" cy="3643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1" name="TextovéPole 670">
              <a:extLst>
                <a:ext uri="{FF2B5EF4-FFF2-40B4-BE49-F238E27FC236}">
                  <a16:creationId xmlns:a16="http://schemas.microsoft.com/office/drawing/2014/main" id="{9F7FC219-8E6B-477C-B176-DFFB7C3A05E2}"/>
                </a:ext>
              </a:extLst>
            </p:cNvPr>
            <p:cNvSpPr txBox="1"/>
            <p:nvPr/>
          </p:nvSpPr>
          <p:spPr>
            <a:xfrm>
              <a:off x="9269037" y="5106788"/>
              <a:ext cx="728704" cy="364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operační středisko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64" name="Skupina 663">
            <a:extLst>
              <a:ext uri="{FF2B5EF4-FFF2-40B4-BE49-F238E27FC236}">
                <a16:creationId xmlns:a16="http://schemas.microsoft.com/office/drawing/2014/main" id="{8B057019-3F89-45CA-A352-A961586C87BC}"/>
              </a:ext>
            </a:extLst>
          </p:cNvPr>
          <p:cNvGrpSpPr/>
          <p:nvPr/>
        </p:nvGrpSpPr>
        <p:grpSpPr>
          <a:xfrm>
            <a:off x="10712647" y="5194526"/>
            <a:ext cx="728704" cy="364352"/>
            <a:chOff x="10532399" y="5106828"/>
            <a:chExt cx="728704" cy="364352"/>
          </a:xfrm>
        </p:grpSpPr>
        <p:sp>
          <p:nvSpPr>
            <p:cNvPr id="668" name="Obdélník 667">
              <a:extLst>
                <a:ext uri="{FF2B5EF4-FFF2-40B4-BE49-F238E27FC236}">
                  <a16:creationId xmlns:a16="http://schemas.microsoft.com/office/drawing/2014/main" id="{76FB6B75-D283-4DB3-B72A-30AE909194C1}"/>
                </a:ext>
              </a:extLst>
            </p:cNvPr>
            <p:cNvSpPr/>
            <p:nvPr/>
          </p:nvSpPr>
          <p:spPr>
            <a:xfrm>
              <a:off x="10532399" y="5106828"/>
              <a:ext cx="728704" cy="3643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9" name="TextovéPole 668">
              <a:extLst>
                <a:ext uri="{FF2B5EF4-FFF2-40B4-BE49-F238E27FC236}">
                  <a16:creationId xmlns:a16="http://schemas.microsoft.com/office/drawing/2014/main" id="{38B2890D-C153-4CFA-9870-DEB62C350007}"/>
                </a:ext>
              </a:extLst>
            </p:cNvPr>
            <p:cNvSpPr txBox="1"/>
            <p:nvPr/>
          </p:nvSpPr>
          <p:spPr>
            <a:xfrm>
              <a:off x="10532399" y="5106828"/>
              <a:ext cx="728704" cy="364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ekonomický odbor</a:t>
              </a:r>
              <a:endParaRPr lang="cs-CZ" sz="10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65" name="Skupina 664">
            <a:extLst>
              <a:ext uri="{FF2B5EF4-FFF2-40B4-BE49-F238E27FC236}">
                <a16:creationId xmlns:a16="http://schemas.microsoft.com/office/drawing/2014/main" id="{DA1C6727-DD73-4494-BC3A-A685D2AD3A20}"/>
              </a:ext>
            </a:extLst>
          </p:cNvPr>
          <p:cNvGrpSpPr/>
          <p:nvPr/>
        </p:nvGrpSpPr>
        <p:grpSpPr>
          <a:xfrm>
            <a:off x="10708682" y="2933422"/>
            <a:ext cx="948357" cy="455443"/>
            <a:chOff x="10528434" y="2845724"/>
            <a:chExt cx="948357" cy="455443"/>
          </a:xfrm>
        </p:grpSpPr>
        <p:sp>
          <p:nvSpPr>
            <p:cNvPr id="666" name="Obdélník 665">
              <a:extLst>
                <a:ext uri="{FF2B5EF4-FFF2-40B4-BE49-F238E27FC236}">
                  <a16:creationId xmlns:a16="http://schemas.microsoft.com/office/drawing/2014/main" id="{450740E2-C607-4899-9BC9-2124321ABBF8}"/>
                </a:ext>
              </a:extLst>
            </p:cNvPr>
            <p:cNvSpPr/>
            <p:nvPr/>
          </p:nvSpPr>
          <p:spPr>
            <a:xfrm>
              <a:off x="10528434" y="2845724"/>
              <a:ext cx="948357" cy="45544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7" name="TextovéPole 666">
              <a:extLst>
                <a:ext uri="{FF2B5EF4-FFF2-40B4-BE49-F238E27FC236}">
                  <a16:creationId xmlns:a16="http://schemas.microsoft.com/office/drawing/2014/main" id="{FFE1A15E-ED66-4106-8BF6-CD5B1FA8B431}"/>
                </a:ext>
              </a:extLst>
            </p:cNvPr>
            <p:cNvSpPr txBox="1"/>
            <p:nvPr/>
          </p:nvSpPr>
          <p:spPr>
            <a:xfrm>
              <a:off x="10528434" y="2845724"/>
              <a:ext cx="948357" cy="455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0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odbor kriminality v kyberprostoru</a:t>
              </a:r>
            </a:p>
          </p:txBody>
        </p:sp>
      </p:grpSp>
      <p:sp>
        <p:nvSpPr>
          <p:cNvPr id="726" name="TextovéPole 725">
            <a:extLst>
              <a:ext uri="{FF2B5EF4-FFF2-40B4-BE49-F238E27FC236}">
                <a16:creationId xmlns:a16="http://schemas.microsoft.com/office/drawing/2014/main" id="{5B67A3AC-C5A5-4158-9591-75D0A0631578}"/>
              </a:ext>
            </a:extLst>
          </p:cNvPr>
          <p:cNvSpPr txBox="1"/>
          <p:nvPr/>
        </p:nvSpPr>
        <p:spPr>
          <a:xfrm>
            <a:off x="564710" y="157941"/>
            <a:ext cx="1092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Schéma řízení a organizace NCOZ SKPV</a:t>
            </a:r>
          </a:p>
        </p:txBody>
      </p:sp>
    </p:spTree>
    <p:extLst>
      <p:ext uri="{BB962C8B-B14F-4D97-AF65-F5344CB8AC3E}">
        <p14:creationId xmlns:p14="http://schemas.microsoft.com/office/powerpoint/2010/main" val="99626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52614"/>
            <a:ext cx="11520000" cy="65527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41095" y="3192087"/>
            <a:ext cx="7685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3213382-EE91-41F0-994C-7CCE905BE21E}"/>
              </a:ext>
            </a:extLst>
          </p:cNvPr>
          <p:cNvSpPr txBox="1"/>
          <p:nvPr/>
        </p:nvSpPr>
        <p:spPr>
          <a:xfrm>
            <a:off x="1069559" y="160087"/>
            <a:ext cx="981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Byly prezentovány informace o personálním stavu NCOZ – neveřejné</a:t>
            </a:r>
          </a:p>
        </p:txBody>
      </p:sp>
    </p:spTree>
    <p:extLst>
      <p:ext uri="{BB962C8B-B14F-4D97-AF65-F5344CB8AC3E}">
        <p14:creationId xmlns:p14="http://schemas.microsoft.com/office/powerpoint/2010/main" val="71134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9844424-6542-4BCB-B318-3C981C9F42A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52614"/>
            <a:ext cx="11520000" cy="655277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CA32D51-6D5D-44F4-97F1-E5EBCC2392B9}"/>
              </a:ext>
            </a:extLst>
          </p:cNvPr>
          <p:cNvSpPr/>
          <p:nvPr/>
        </p:nvSpPr>
        <p:spPr>
          <a:xfrm>
            <a:off x="435187" y="152614"/>
            <a:ext cx="11321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cs-CZ" sz="2400" dirty="0">
                <a:solidFill>
                  <a:srgbClr val="000000"/>
                </a:solidFill>
              </a:rPr>
              <a:t>Přehled zpracovávaných věcí na NCOZ SKPV v období od 1. 1. 2022 - stav k 31. 12. 2022</a:t>
            </a:r>
            <a:endParaRPr 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D96DA15F-B0A9-4DC0-A3FE-1215785D4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374355"/>
              </p:ext>
            </p:extLst>
          </p:nvPr>
        </p:nvGraphicFramePr>
        <p:xfrm>
          <a:off x="950303" y="727014"/>
          <a:ext cx="10291392" cy="4845154"/>
        </p:xfrm>
        <a:graphic>
          <a:graphicData uri="http://schemas.openxmlformats.org/drawingml/2006/table">
            <a:tbl>
              <a:tblPr/>
              <a:tblGrid>
                <a:gridCol w="219445">
                  <a:extLst>
                    <a:ext uri="{9D8B030D-6E8A-4147-A177-3AD203B41FA5}">
                      <a16:colId xmlns:a16="http://schemas.microsoft.com/office/drawing/2014/main" val="1142797594"/>
                    </a:ext>
                  </a:extLst>
                </a:gridCol>
                <a:gridCol w="1303539">
                  <a:extLst>
                    <a:ext uri="{9D8B030D-6E8A-4147-A177-3AD203B41FA5}">
                      <a16:colId xmlns:a16="http://schemas.microsoft.com/office/drawing/2014/main" val="3669720183"/>
                    </a:ext>
                  </a:extLst>
                </a:gridCol>
                <a:gridCol w="797128">
                  <a:extLst>
                    <a:ext uri="{9D8B030D-6E8A-4147-A177-3AD203B41FA5}">
                      <a16:colId xmlns:a16="http://schemas.microsoft.com/office/drawing/2014/main" val="3807040631"/>
                    </a:ext>
                  </a:extLst>
                </a:gridCol>
                <a:gridCol w="797128">
                  <a:extLst>
                    <a:ext uri="{9D8B030D-6E8A-4147-A177-3AD203B41FA5}">
                      <a16:colId xmlns:a16="http://schemas.microsoft.com/office/drawing/2014/main" val="2699704960"/>
                    </a:ext>
                  </a:extLst>
                </a:gridCol>
                <a:gridCol w="797128">
                  <a:extLst>
                    <a:ext uri="{9D8B030D-6E8A-4147-A177-3AD203B41FA5}">
                      <a16:colId xmlns:a16="http://schemas.microsoft.com/office/drawing/2014/main" val="3811924424"/>
                    </a:ext>
                  </a:extLst>
                </a:gridCol>
                <a:gridCol w="797128">
                  <a:extLst>
                    <a:ext uri="{9D8B030D-6E8A-4147-A177-3AD203B41FA5}">
                      <a16:colId xmlns:a16="http://schemas.microsoft.com/office/drawing/2014/main" val="2223218451"/>
                    </a:ext>
                  </a:extLst>
                </a:gridCol>
                <a:gridCol w="797128">
                  <a:extLst>
                    <a:ext uri="{9D8B030D-6E8A-4147-A177-3AD203B41FA5}">
                      <a16:colId xmlns:a16="http://schemas.microsoft.com/office/drawing/2014/main" val="3742475113"/>
                    </a:ext>
                  </a:extLst>
                </a:gridCol>
                <a:gridCol w="797128">
                  <a:extLst>
                    <a:ext uri="{9D8B030D-6E8A-4147-A177-3AD203B41FA5}">
                      <a16:colId xmlns:a16="http://schemas.microsoft.com/office/drawing/2014/main" val="2736442109"/>
                    </a:ext>
                  </a:extLst>
                </a:gridCol>
                <a:gridCol w="797128">
                  <a:extLst>
                    <a:ext uri="{9D8B030D-6E8A-4147-A177-3AD203B41FA5}">
                      <a16:colId xmlns:a16="http://schemas.microsoft.com/office/drawing/2014/main" val="2491658015"/>
                    </a:ext>
                  </a:extLst>
                </a:gridCol>
                <a:gridCol w="797128">
                  <a:extLst>
                    <a:ext uri="{9D8B030D-6E8A-4147-A177-3AD203B41FA5}">
                      <a16:colId xmlns:a16="http://schemas.microsoft.com/office/drawing/2014/main" val="446789363"/>
                    </a:ext>
                  </a:extLst>
                </a:gridCol>
                <a:gridCol w="797128">
                  <a:extLst>
                    <a:ext uri="{9D8B030D-6E8A-4147-A177-3AD203B41FA5}">
                      <a16:colId xmlns:a16="http://schemas.microsoft.com/office/drawing/2014/main" val="1099906814"/>
                    </a:ext>
                  </a:extLst>
                </a:gridCol>
                <a:gridCol w="797128">
                  <a:extLst>
                    <a:ext uri="{9D8B030D-6E8A-4147-A177-3AD203B41FA5}">
                      <a16:colId xmlns:a16="http://schemas.microsoft.com/office/drawing/2014/main" val="1690431953"/>
                    </a:ext>
                  </a:extLst>
                </a:gridCol>
                <a:gridCol w="797128">
                  <a:extLst>
                    <a:ext uri="{9D8B030D-6E8A-4147-A177-3AD203B41FA5}">
                      <a16:colId xmlns:a16="http://schemas.microsoft.com/office/drawing/2014/main" val="292207186"/>
                    </a:ext>
                  </a:extLst>
                </a:gridCol>
              </a:tblGrid>
              <a:tr h="2090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Personální stav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Vedoucí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Občanští zam.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Vyšetřovatelé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Operativci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Analytici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Výnosáři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Asistenti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 Technici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928376"/>
                  </a:ext>
                </a:extLst>
              </a:tr>
              <a:tr h="23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25737"/>
                  </a:ext>
                </a:extLst>
              </a:tr>
              <a:tr h="2508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Rozpracovanost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(mimo PRSTEN)**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PRSTEN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Prověřované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Vyšetřované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Odhalené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Nepříslušné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§ 361 TZ*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Vazba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39993"/>
                  </a:ext>
                </a:extLst>
              </a:tr>
              <a:tr h="23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95605"/>
                  </a:ext>
                </a:extLst>
              </a:tr>
              <a:tr h="214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Rozpracovanost dle linií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Org. zločin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ZHTČaK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FIKR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PRSTEN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88860"/>
                  </a:ext>
                </a:extLst>
              </a:tr>
              <a:tr h="23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864851"/>
                  </a:ext>
                </a:extLst>
              </a:tr>
              <a:tr h="2388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Příznak PO dle linií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26478"/>
                  </a:ext>
                </a:extLst>
              </a:tr>
              <a:tr h="2090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Výslednost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(mimo PRSTEN)**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PRSTEN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Fyzické 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Právnické  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Odhalené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Nepříslušné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§ 361 TZ*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Vazba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79796"/>
                  </a:ext>
                </a:extLst>
              </a:tr>
              <a:tr h="24156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zahájení trestního stíhání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713743"/>
                  </a:ext>
                </a:extLst>
              </a:tr>
              <a:tr h="23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návrh podání obžaloby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687761"/>
                  </a:ext>
                </a:extLst>
              </a:tr>
              <a:tr h="23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dohoda o vině a trestu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92284"/>
                  </a:ext>
                </a:extLst>
              </a:tr>
              <a:tr h="23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zahájení úkonů TŘ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253323"/>
                  </a:ext>
                </a:extLst>
              </a:tr>
              <a:tr h="23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odložení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27129"/>
                  </a:ext>
                </a:extLst>
              </a:tr>
              <a:tr h="19109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Výslednost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případů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698188"/>
                  </a:ext>
                </a:extLst>
              </a:tr>
              <a:tr h="23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Výnosy v tis. Kč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91408"/>
                  </a:ext>
                </a:extLst>
              </a:tr>
              <a:tr h="5176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Operativně pátrací činnost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                 § 88 TŘ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Předstíraný převod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§ 158 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 sled.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prostř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pořízování audio + video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</a:t>
                      </a:r>
                      <a:b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audio + video ve vozidlech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</a:t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sledování</a:t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dle GPS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GPS+audio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</a:t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AGÁTA náběry + lokalizace + monitoring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            ostatní např.</a:t>
                      </a:r>
                      <a:b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sled. pomocí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látek + zásilky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sledování dat.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úlož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+ e-mail schránek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§ 68 + § 71 z. PČR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3927"/>
                  </a:ext>
                </a:extLst>
              </a:tr>
              <a:tr h="23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229412"/>
                  </a:ext>
                </a:extLst>
              </a:tr>
              <a:tr h="2567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Zvláštní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prostř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dle 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dle 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dle 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toho dle 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informátorů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Informátoři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kriminál. spisů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802140"/>
                  </a:ext>
                </a:extLst>
              </a:tr>
              <a:tr h="23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60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75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52614"/>
            <a:ext cx="11520000" cy="65527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41095" y="3192087"/>
            <a:ext cx="7685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4B82A40-E094-4D44-AB98-6F53734EF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45831"/>
              </p:ext>
            </p:extLst>
          </p:nvPr>
        </p:nvGraphicFramePr>
        <p:xfrm>
          <a:off x="444442" y="1046585"/>
          <a:ext cx="11303113" cy="4291003"/>
        </p:xfrm>
        <a:graphic>
          <a:graphicData uri="http://schemas.openxmlformats.org/drawingml/2006/table">
            <a:tbl>
              <a:tblPr/>
              <a:tblGrid>
                <a:gridCol w="1453746">
                  <a:extLst>
                    <a:ext uri="{9D8B030D-6E8A-4147-A177-3AD203B41FA5}">
                      <a16:colId xmlns:a16="http://schemas.microsoft.com/office/drawing/2014/main" val="1725728513"/>
                    </a:ext>
                  </a:extLst>
                </a:gridCol>
                <a:gridCol w="895397">
                  <a:extLst>
                    <a:ext uri="{9D8B030D-6E8A-4147-A177-3AD203B41FA5}">
                      <a16:colId xmlns:a16="http://schemas.microsoft.com/office/drawing/2014/main" val="1322199605"/>
                    </a:ext>
                  </a:extLst>
                </a:gridCol>
                <a:gridCol w="895397">
                  <a:extLst>
                    <a:ext uri="{9D8B030D-6E8A-4147-A177-3AD203B41FA5}">
                      <a16:colId xmlns:a16="http://schemas.microsoft.com/office/drawing/2014/main" val="1486060055"/>
                    </a:ext>
                  </a:extLst>
                </a:gridCol>
                <a:gridCol w="895397">
                  <a:extLst>
                    <a:ext uri="{9D8B030D-6E8A-4147-A177-3AD203B41FA5}">
                      <a16:colId xmlns:a16="http://schemas.microsoft.com/office/drawing/2014/main" val="1508364933"/>
                    </a:ext>
                  </a:extLst>
                </a:gridCol>
                <a:gridCol w="895397">
                  <a:extLst>
                    <a:ext uri="{9D8B030D-6E8A-4147-A177-3AD203B41FA5}">
                      <a16:colId xmlns:a16="http://schemas.microsoft.com/office/drawing/2014/main" val="3110993019"/>
                    </a:ext>
                  </a:extLst>
                </a:gridCol>
                <a:gridCol w="895397">
                  <a:extLst>
                    <a:ext uri="{9D8B030D-6E8A-4147-A177-3AD203B41FA5}">
                      <a16:colId xmlns:a16="http://schemas.microsoft.com/office/drawing/2014/main" val="1087657843"/>
                    </a:ext>
                  </a:extLst>
                </a:gridCol>
                <a:gridCol w="895397">
                  <a:extLst>
                    <a:ext uri="{9D8B030D-6E8A-4147-A177-3AD203B41FA5}">
                      <a16:colId xmlns:a16="http://schemas.microsoft.com/office/drawing/2014/main" val="2028411515"/>
                    </a:ext>
                  </a:extLst>
                </a:gridCol>
                <a:gridCol w="895397">
                  <a:extLst>
                    <a:ext uri="{9D8B030D-6E8A-4147-A177-3AD203B41FA5}">
                      <a16:colId xmlns:a16="http://schemas.microsoft.com/office/drawing/2014/main" val="2990377974"/>
                    </a:ext>
                  </a:extLst>
                </a:gridCol>
                <a:gridCol w="895397">
                  <a:extLst>
                    <a:ext uri="{9D8B030D-6E8A-4147-A177-3AD203B41FA5}">
                      <a16:colId xmlns:a16="http://schemas.microsoft.com/office/drawing/2014/main" val="2922839444"/>
                    </a:ext>
                  </a:extLst>
                </a:gridCol>
                <a:gridCol w="895397">
                  <a:extLst>
                    <a:ext uri="{9D8B030D-6E8A-4147-A177-3AD203B41FA5}">
                      <a16:colId xmlns:a16="http://schemas.microsoft.com/office/drawing/2014/main" val="4168359601"/>
                    </a:ext>
                  </a:extLst>
                </a:gridCol>
                <a:gridCol w="895397">
                  <a:extLst>
                    <a:ext uri="{9D8B030D-6E8A-4147-A177-3AD203B41FA5}">
                      <a16:colId xmlns:a16="http://schemas.microsoft.com/office/drawing/2014/main" val="2529079861"/>
                    </a:ext>
                  </a:extLst>
                </a:gridCol>
                <a:gridCol w="895397">
                  <a:extLst>
                    <a:ext uri="{9D8B030D-6E8A-4147-A177-3AD203B41FA5}">
                      <a16:colId xmlns:a16="http://schemas.microsoft.com/office/drawing/2014/main" val="1763983089"/>
                    </a:ext>
                  </a:extLst>
                </a:gridCol>
              </a:tblGrid>
              <a:tr h="35529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Rozpracovanost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(mimo PRSTEN)**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PRSTEN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Prověřované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Vyšetřované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Odhalené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Nepříslušné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§ 361 TZ*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Vazba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39015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56133"/>
                  </a:ext>
                </a:extLst>
              </a:tr>
              <a:tr h="266275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Rozpracovanost dle linií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Org. zločin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ZHTČaK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FIKR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PRSTEN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294387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153027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Příznak PO dle linií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33545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Výslednost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(mimo PRSTEN)**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PRSTEN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Fyzické 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Právnické  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Odhalené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Nepříslušné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§ 361 TZ*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Vazba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5054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zahájení trestního stíhání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81914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návrh podání obžaloby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15882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dohoda o vině a trestu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572530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zahájení úkonů TŘ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70950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odložení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975953"/>
                  </a:ext>
                </a:extLst>
              </a:tr>
              <a:tr h="35529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způsoby ukončení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85937"/>
                  </a:ext>
                </a:extLst>
              </a:tr>
              <a:tr h="236688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Výslednost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případů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423165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marL="72000" lvl="0"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Výnosy v tis. Kč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132906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639371D2-F17F-4D0F-887A-9F97EAB3C76B}"/>
              </a:ext>
            </a:extLst>
          </p:cNvPr>
          <p:cNvSpPr/>
          <p:nvPr/>
        </p:nvSpPr>
        <p:spPr>
          <a:xfrm>
            <a:off x="668423" y="188479"/>
            <a:ext cx="1085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cs-CZ" sz="2400" dirty="0">
                <a:solidFill>
                  <a:srgbClr val="000000"/>
                </a:solidFill>
              </a:rPr>
              <a:t>Přehled zpracovávaných věcí na NCOZ SKPV v období od 1. 1. 2023 - stav k 31. 1. 2023</a:t>
            </a:r>
          </a:p>
        </p:txBody>
      </p:sp>
    </p:spTree>
    <p:extLst>
      <p:ext uri="{BB962C8B-B14F-4D97-AF65-F5344CB8AC3E}">
        <p14:creationId xmlns:p14="http://schemas.microsoft.com/office/powerpoint/2010/main" val="64851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52614"/>
            <a:ext cx="11520000" cy="65527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41095" y="3192087"/>
            <a:ext cx="7685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5843579-1EA6-4945-B586-5AC7A685A8DC}"/>
              </a:ext>
            </a:extLst>
          </p:cNvPr>
          <p:cNvSpPr/>
          <p:nvPr/>
        </p:nvSpPr>
        <p:spPr>
          <a:xfrm>
            <a:off x="599389" y="1815813"/>
            <a:ext cx="4670820" cy="2752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300" b="1" u="sng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Kauza WALLI – nebyla vydána tisková zpráva (vyhrazeno </a:t>
            </a:r>
            <a:r>
              <a:rPr lang="cs-CZ" sz="1300" b="1" u="sng" kern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cs-CZ" sz="1300" b="1" u="sng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VSZ v Praze)  </a:t>
            </a:r>
            <a:br>
              <a:rPr lang="cs-CZ" sz="1300" b="1" u="sng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3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skládka </a:t>
            </a:r>
            <a:r>
              <a:rPr lang="cs-CZ" sz="1300" kern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Celio</a:t>
            </a:r>
            <a:r>
              <a:rPr lang="cs-CZ" sz="13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3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Komentář VSZ v Praze: 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„Dozorujeme trestní věc, v níž právě NCOZ provádí úkony vyšetřování. Policie vede trestní stíhání proti devíti fyzickým a dvěma právnickým osobám,“ potvrdila informaci České televize o policejních krocích vrchní státní zástupkyně v Praze Lenka Bradáčová. „Trestní stíhání je vedeno pro trestné činy obecného ohrožení, podvodu ve stadiu pokusu, poškození a ohrožení životního prostředí a porušení předpisů o pravidlech hospodářské soutěže,“ uvedla Bradáčová.</a:t>
            </a:r>
            <a:endParaRPr lang="cs-CZ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D5DA67-D1B9-463E-9792-6EA25FD863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99" y="2015762"/>
            <a:ext cx="5138240" cy="249976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7755F85-CE4B-4A02-8777-FA0F538B87F0}"/>
              </a:ext>
            </a:extLst>
          </p:cNvPr>
          <p:cNvSpPr/>
          <p:nvPr/>
        </p:nvSpPr>
        <p:spPr>
          <a:xfrm>
            <a:off x="1262002" y="392360"/>
            <a:ext cx="9668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Výběr nejzávažnějších či mediálně exponovaných kauz NCOZ SKPV </a:t>
            </a:r>
          </a:p>
        </p:txBody>
      </p:sp>
    </p:spTree>
    <p:extLst>
      <p:ext uri="{BB962C8B-B14F-4D97-AF65-F5344CB8AC3E}">
        <p14:creationId xmlns:p14="http://schemas.microsoft.com/office/powerpoint/2010/main" val="309308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52614"/>
            <a:ext cx="11520000" cy="65527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41095" y="3192087"/>
            <a:ext cx="7685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502A274-2E92-4D09-99F7-A8EB136C9869}"/>
              </a:ext>
            </a:extLst>
          </p:cNvPr>
          <p:cNvSpPr/>
          <p:nvPr/>
        </p:nvSpPr>
        <p:spPr>
          <a:xfrm>
            <a:off x="1262002" y="392360"/>
            <a:ext cx="9668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Výběr nejzávažnějších či mediálně exponovaných kauz NCOZ SKPV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85AEBBE-62BB-4C82-91D8-5258C93A64B0}"/>
              </a:ext>
            </a:extLst>
          </p:cNvPr>
          <p:cNvSpPr/>
          <p:nvPr/>
        </p:nvSpPr>
        <p:spPr>
          <a:xfrm>
            <a:off x="648394" y="885780"/>
            <a:ext cx="10480981" cy="113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 u="sng" dirty="0">
                <a:latin typeface="Arial" panose="020B0604020202020204" pitchFamily="34" charset="0"/>
                <a:ea typeface="Calibri" panose="020F0502020204030204" pitchFamily="34" charset="0"/>
              </a:rPr>
              <a:t>Kauza VYSOČINA (fingování vražd)</a:t>
            </a:r>
          </a:p>
          <a:p>
            <a:pPr algn="just">
              <a:lnSpc>
                <a:spcPct val="107000"/>
              </a:lnSpc>
            </a:pP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</a:rPr>
              <a:t>Obvinění 3 osob z vydírání a podvodu. Lákání do fingovaných ilegálních obchodů s možností rychlého a vysokého zisku. Následně měli obvinění předstírat různé situace, včetně fingovaných vražd, kvůli kterým se obchody neměly uskutečnit. Takto navozených situací měli obvinění využívat k tomu, aby poškozené vydírali, kdy požadovali vysoké finanční částky na předstírané úplatky pro policisty, aby se těmito vraždami nezabývali.</a:t>
            </a:r>
            <a:endParaRPr lang="cs-CZ" sz="13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E5E464B-E235-4FCE-B639-35A3045B331B}"/>
              </a:ext>
            </a:extLst>
          </p:cNvPr>
          <p:cNvSpPr/>
          <p:nvPr/>
        </p:nvSpPr>
        <p:spPr>
          <a:xfrm>
            <a:off x="648394" y="2249009"/>
            <a:ext cx="10480981" cy="7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 u="sng" dirty="0">
                <a:latin typeface="Arial" panose="020B0604020202020204" pitchFamily="34" charset="0"/>
                <a:ea typeface="Calibri" panose="020F0502020204030204" pitchFamily="34" charset="0"/>
              </a:rPr>
              <a:t>Kauza NITMAR (investiční podvod)</a:t>
            </a:r>
          </a:p>
          <a:p>
            <a:pPr algn="just">
              <a:lnSpc>
                <a:spcPct val="107000"/>
              </a:lnSpc>
            </a:pP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</a:rPr>
              <a:t>Rozsáhlá síť právnických osob (RAMFIN), které zejména prostřednictvím celostátní slevové společnosti oslovovaly seniory s nabídkou zhodnocení jejich úspor v podobě investic. Škoda 234 milionů Kč. Obvinění 4 osob z podvodu. </a:t>
            </a:r>
            <a:endParaRPr lang="cs-CZ" sz="13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8A976BB-040A-4155-A9CA-7D2648556456}"/>
              </a:ext>
            </a:extLst>
          </p:cNvPr>
          <p:cNvSpPr/>
          <p:nvPr/>
        </p:nvSpPr>
        <p:spPr>
          <a:xfrm>
            <a:off x="638702" y="3285974"/>
            <a:ext cx="5144914" cy="2324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300" b="1" u="sng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Kauza TRON – nebyla vydána tisková zpráva (vyhrazeno </a:t>
            </a:r>
            <a:r>
              <a:rPr lang="cs-CZ" sz="1300" b="1" u="sng" kern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cs-CZ" sz="1300" b="1" u="sng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VSZ v Praze)</a:t>
            </a:r>
            <a:br>
              <a:rPr lang="cs-CZ" sz="1300" b="1" u="sng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3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SÚRAO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3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Tisková zpráva VSZ v Praze: 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Policejní orgán Policie ČR, Národní centrála proti organizovanému zločinu SKPV, Odbor závažné hospodářské trestné činnosti, zahájil trestní stíhání pěti fyzických a jedné právnické osoby pro zločin zjednání výhody při zadání veřejné zakázky, při veřejné soutěži a veřejné dražbě dle § 256 odst. 1, 2 písm. a) </a:t>
            </a:r>
            <a:r>
              <a:rPr lang="cs-CZ" sz="1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zákoníku, a to v souvislosti s veřejnými zakázkami zadavatele Správa úložišť radioaktivních odpadů.</a:t>
            </a:r>
            <a:endParaRPr lang="cs-CZ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9C660EB-C05E-4DE0-B3EB-DC5C2A4AF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88" y="3192087"/>
            <a:ext cx="4167867" cy="24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4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52614"/>
            <a:ext cx="11520000" cy="65527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41095" y="3192087"/>
            <a:ext cx="7685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5FCC8D4-7D30-4914-BE40-0335EE11F308}"/>
              </a:ext>
            </a:extLst>
          </p:cNvPr>
          <p:cNvSpPr/>
          <p:nvPr/>
        </p:nvSpPr>
        <p:spPr>
          <a:xfrm>
            <a:off x="601248" y="1099571"/>
            <a:ext cx="10546915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NPO ŠVÁB</a:t>
            </a:r>
          </a:p>
          <a:p>
            <a:pPr algn="just">
              <a:lnSpc>
                <a:spcPct val="107000"/>
              </a:lnSpc>
            </a:pPr>
            <a:r>
              <a:rPr lang="cs-CZ" sz="1300" dirty="0">
                <a:latin typeface="Arial" panose="020B0604020202020204" pitchFamily="34" charset="0"/>
                <a:ea typeface="Times New Roman" panose="02020603050405020304" pitchFamily="18" charset="0"/>
              </a:rPr>
              <a:t>NPO na 21 fyzických a 1 právnickou osobu v souvislosti s ovlivňováním výsledků fotbalových utkání v České fotbalové lize a Fortuna: Národní lize a dále ohledně vyvádění finančních prostředků z Plzeňského krajského fotbalového svazu. Trestní stíhání je vedeno pro trestné činy podplacení, přijetí úplatku, zpronevěra a účast na organizované zločinecké skupině. </a:t>
            </a:r>
            <a:endParaRPr lang="cs-CZ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A682B0C-D5FF-49EE-AB3D-7722F6BAFFF8}"/>
              </a:ext>
            </a:extLst>
          </p:cNvPr>
          <p:cNvSpPr/>
          <p:nvPr/>
        </p:nvSpPr>
        <p:spPr>
          <a:xfrm>
            <a:off x="601248" y="2563056"/>
            <a:ext cx="5307780" cy="253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cs-CZ" sz="1300" b="1" u="sng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Kauza DOZIMETR – nebyla vydána tisková zpráva (vyhrazeno </a:t>
            </a:r>
            <a:r>
              <a:rPr lang="cs-CZ" sz="1300" b="1" u="sng" kern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cs-CZ" sz="1300" b="1" u="sng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VSZ v Praze)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3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Kořistění ze zadávání a plnění veřejných zakázek pražského dopravního podniku. </a:t>
            </a:r>
          </a:p>
          <a:p>
            <a:pPr algn="just">
              <a:lnSpc>
                <a:spcPct val="107000"/>
              </a:lnSpc>
            </a:pPr>
            <a:r>
              <a:rPr lang="cs-CZ" sz="13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Tisková zpráva VSZ v Praze: 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Státní zástupce Vrchního státního zastupitelství v Praze vykonává dozor ve věci, v níž policejní orgán Policie České republiky, Národní centrála proti organizovanému zločinu SKPV aktuálně provádí úkony trestního řízení. Skutky, pro něž bylo zahájeno trestní stíhání proti 11 osobám, souvisí s hospodařením spol. Dopravní podnik hl. m. Prahy, a. s. Další informace vzhledem k fázi trestního řízení není možno k věci sdělit.</a:t>
            </a:r>
            <a:endParaRPr lang="cs-CZ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9F4085A-FE7C-4453-9448-0563D49AD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74" y="2563056"/>
            <a:ext cx="5046482" cy="283864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2DF2278-9C1B-46D9-8C4B-FD6700C292CB}"/>
              </a:ext>
            </a:extLst>
          </p:cNvPr>
          <p:cNvSpPr/>
          <p:nvPr/>
        </p:nvSpPr>
        <p:spPr>
          <a:xfrm>
            <a:off x="1261985" y="394510"/>
            <a:ext cx="966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nejzávažnějších či mediálně exponovaných kauz NCOZ SKPV </a:t>
            </a:r>
          </a:p>
        </p:txBody>
      </p:sp>
    </p:spTree>
    <p:extLst>
      <p:ext uri="{BB962C8B-B14F-4D97-AF65-F5344CB8AC3E}">
        <p14:creationId xmlns:p14="http://schemas.microsoft.com/office/powerpoint/2010/main" val="64657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52614"/>
            <a:ext cx="11520000" cy="65527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941095" y="3192087"/>
            <a:ext cx="7685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7488305-9939-4E0C-8BF6-F517316F3A31}"/>
              </a:ext>
            </a:extLst>
          </p:cNvPr>
          <p:cNvSpPr/>
          <p:nvPr/>
        </p:nvSpPr>
        <p:spPr>
          <a:xfrm>
            <a:off x="613775" y="948327"/>
            <a:ext cx="10565704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Kauza BRANCH </a:t>
            </a:r>
            <a:r>
              <a:rPr lang="cs-CZ" sz="1300" b="1" u="sng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13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Převozy nelegálních migrantů do Francie a Velké Británie</a:t>
            </a:r>
          </a:p>
          <a:p>
            <a:pPr algn="just">
              <a:lnSpc>
                <a:spcPct val="107000"/>
              </a:lnSpc>
            </a:pPr>
            <a:r>
              <a:rPr lang="cs-CZ" sz="1300" dirty="0">
                <a:latin typeface="Arial" panose="020B0604020202020204" pitchFamily="34" charset="0"/>
                <a:ea typeface="Times New Roman" panose="02020603050405020304" pitchFamily="18" charset="0"/>
              </a:rPr>
              <a:t>Společný vyšetřovací tým Belgie, Polska, Německa, Maďarska a České republiky. V ČR stíháno 6 osob pro organizování a umožnění nedovoleného překročení státní hranice podle ustanovení § 340 odst. 1, odst. 3 písm. a) trestního zákoníku. </a:t>
            </a:r>
            <a:endParaRPr lang="cs-CZ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AABECC0-A3B1-4565-AC58-59E08FFD89CC}"/>
              </a:ext>
            </a:extLst>
          </p:cNvPr>
          <p:cNvSpPr/>
          <p:nvPr/>
        </p:nvSpPr>
        <p:spPr>
          <a:xfrm>
            <a:off x="613775" y="1852788"/>
            <a:ext cx="10565704" cy="705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Kauza DEZINFEKCE</a:t>
            </a:r>
          </a:p>
          <a:p>
            <a:pPr algn="just">
              <a:lnSpc>
                <a:spcPct val="107000"/>
              </a:lnSpc>
            </a:pPr>
            <a:r>
              <a:rPr lang="cs-CZ" sz="1300" dirty="0">
                <a:latin typeface="Arial" panose="020B0604020202020204" pitchFamily="34" charset="0"/>
                <a:ea typeface="Times New Roman" panose="02020603050405020304" pitchFamily="18" charset="0"/>
              </a:rPr>
              <a:t>Obvinění 6 fyzických a 4 právnické osoby z trestných činů podvod a legalizace výnosů z trestné činnosti. Věc se týká smlouvy související s provedením dezinfekce fotbalových stadionů hrazené z finančních prostředků Fotbalové asociace ČR.</a:t>
            </a:r>
            <a:endParaRPr lang="cs-CZ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25AA0AD-9D87-4715-AB3B-8D58BC6D2E9E}"/>
              </a:ext>
            </a:extLst>
          </p:cNvPr>
          <p:cNvSpPr/>
          <p:nvPr/>
        </p:nvSpPr>
        <p:spPr>
          <a:xfrm>
            <a:off x="613775" y="2842208"/>
            <a:ext cx="6552356" cy="275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300" b="1" u="sng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Kauza TAXIS – nebyla vydána tisková zpráva (vyhrazeno </a:t>
            </a:r>
            <a:r>
              <a:rPr lang="cs-CZ" sz="1300" b="1" u="sng" kern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</a:t>
            </a:r>
            <a:r>
              <a:rPr lang="cs-CZ" sz="1300" b="1" u="sng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VSZ v Olomouci)</a:t>
            </a:r>
            <a:br>
              <a:rPr lang="cs-CZ" sz="13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13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Neoprávněné získávání městských bytů v Brně + další věci. </a:t>
            </a:r>
            <a:endParaRPr lang="cs-CZ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300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Tisková zpráva VSZ v Olomouci: 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Policejní orgán Policie ČR, Národní centrály proti organizovanému zločinu služby kriminální policie a vyšetřování, zahájil trestní stíhání proti sedmi fyzickým a dvěma právnickým osobám pro podezření ze spáchání zvlášť závažného zločinu účast na organizované zločinecké skupině podle § 361 odst. 1 alinea první, alinea druhá, odst. 2 </a:t>
            </a:r>
            <a:r>
              <a:rPr lang="cs-CZ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zákoníku, podplacení podle § 332 odst. 1 alinea první, odst. 2 písm. a) </a:t>
            </a:r>
            <a:r>
              <a:rPr lang="cs-CZ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zákoníku s odkazem na ustanovení § 334 odst. 3 </a:t>
            </a:r>
            <a:r>
              <a:rPr lang="cs-CZ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zákoníku spáchaný ve prospěch organizované zločinecké skupiny podle § 107 odst. 1 </a:t>
            </a:r>
            <a:r>
              <a:rPr lang="cs-CZ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zákoníku ve formě spolupachatelství podle § 23 </a:t>
            </a:r>
            <a:r>
              <a:rPr lang="cs-CZ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zákoníku a dále legalizace výnosu z trestné činnosti podle § 216 odst. 2, odst. 4 písm. b), c), d) </a:t>
            </a:r>
            <a:r>
              <a:rPr lang="cs-CZ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zákoníku spáchaný ve prospěch organizované zločinecké skupiny podle § 107 odst. 1 </a:t>
            </a:r>
            <a:r>
              <a:rPr lang="cs-CZ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zákoníku.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A94518A-C762-4907-AEE6-53EFB9155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52" y="3016723"/>
            <a:ext cx="4361473" cy="242480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D61479AC-3D4F-4B01-BC61-0463C32E5493}"/>
              </a:ext>
            </a:extLst>
          </p:cNvPr>
          <p:cNvSpPr/>
          <p:nvPr/>
        </p:nvSpPr>
        <p:spPr>
          <a:xfrm>
            <a:off x="1261985" y="394510"/>
            <a:ext cx="966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nejzávažnějších či mediálně exponovaných kauz NCOZ SKPV </a:t>
            </a:r>
          </a:p>
        </p:txBody>
      </p:sp>
    </p:spTree>
    <p:extLst>
      <p:ext uri="{BB962C8B-B14F-4D97-AF65-F5344CB8AC3E}">
        <p14:creationId xmlns:p14="http://schemas.microsoft.com/office/powerpoint/2010/main" val="49040533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1576</Words>
  <Application>Microsoft Office PowerPoint</Application>
  <PresentationFormat>Širokoúhlá obrazovka</PresentationFormat>
  <Paragraphs>286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Císař Martin</dc:creator>
  <cp:lastModifiedBy>Císař Martin</cp:lastModifiedBy>
  <cp:revision>27</cp:revision>
  <cp:lastPrinted>2023-03-14T09:45:56Z</cp:lastPrinted>
  <dcterms:created xsi:type="dcterms:W3CDTF">2023-03-09T14:10:52Z</dcterms:created>
  <dcterms:modified xsi:type="dcterms:W3CDTF">2023-03-23T07:23:47Z</dcterms:modified>
</cp:coreProperties>
</file>