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435" r:id="rId2"/>
    <p:sldId id="486" r:id="rId3"/>
    <p:sldId id="455" r:id="rId4"/>
    <p:sldId id="487" r:id="rId5"/>
    <p:sldId id="462" r:id="rId6"/>
    <p:sldId id="476" r:id="rId7"/>
    <p:sldId id="477" r:id="rId8"/>
    <p:sldId id="478" r:id="rId9"/>
    <p:sldId id="488" r:id="rId10"/>
    <p:sldId id="479" r:id="rId11"/>
    <p:sldId id="480" r:id="rId12"/>
    <p:sldId id="481" r:id="rId13"/>
    <p:sldId id="482" r:id="rId14"/>
    <p:sldId id="483" r:id="rId15"/>
    <p:sldId id="460" r:id="rId16"/>
    <p:sldId id="457" r:id="rId17"/>
    <p:sldId id="461" r:id="rId18"/>
    <p:sldId id="484" r:id="rId19"/>
    <p:sldId id="463" r:id="rId20"/>
    <p:sldId id="464" r:id="rId21"/>
    <p:sldId id="465" r:id="rId22"/>
    <p:sldId id="485" r:id="rId23"/>
    <p:sldId id="452" r:id="rId24"/>
  </p:sldIdLst>
  <p:sldSz cx="9144000" cy="6858000" type="screen4x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VOŘÁK Michal" initials="DM" lastIdx="1" clrIdx="0">
    <p:extLst>
      <p:ext uri="{19B8F6BF-5375-455C-9EA6-DF929625EA0E}">
        <p15:presenceInfo xmlns:p15="http://schemas.microsoft.com/office/powerpoint/2012/main" userId="S-1-5-21-854245398-1085031214-839522115-13180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3A0C"/>
    <a:srgbClr val="009900"/>
    <a:srgbClr val="FF9933"/>
    <a:srgbClr val="CC0000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94694" autoAdjust="0"/>
  </p:normalViewPr>
  <p:slideViewPr>
    <p:cSldViewPr>
      <p:cViewPr varScale="1">
        <p:scale>
          <a:sx n="151" d="100"/>
          <a:sy n="151" d="100"/>
        </p:scale>
        <p:origin x="2034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96" y="-174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x74-lw16-3.pcr.cz\org$\SAR\SAR_sa\OAR\_POND&#282;LN&#205;_A_DAL&#352;&#205;_HL&#193;&#352;EN&#205;_pro_PP\prezentace%20pro%20PP_pond&#283;l&#237;%20do%208.00\_39_tyden%20pro%20PP%20prezentace\tabulky_k0210%20-%20kopie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ha229029\Desktop\_39_tyden%20pro%20PP%20prezentace\tabulky_k0210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ha229029\Desktop\_39_tyden%20pro%20PP%20prezentace\tabulky_k0210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ha229029\Desktop\_39_tyden%20pro%20PP%20prezentace\tabulky_k0210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md321214\Desktop\TNM_po%20dnech%20od%2025.09.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ha229029\Desktop\_39_tyden%20pro%20PP%20prezentace\tabulky_k021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229243219597551"/>
          <c:y val="7.407407407407407E-2"/>
          <c:w val="0.73321391076115483"/>
          <c:h val="0.7994207494896471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 Slide5_mapka'!$H$17:$H$24</c:f>
              <c:strCache>
                <c:ptCount val="8"/>
                <c:pt idx="0">
                  <c:v>31. týden</c:v>
                </c:pt>
                <c:pt idx="1">
                  <c:v>32. týden</c:v>
                </c:pt>
                <c:pt idx="2">
                  <c:v>33. týden</c:v>
                </c:pt>
                <c:pt idx="3">
                  <c:v>34. týden</c:v>
                </c:pt>
                <c:pt idx="4">
                  <c:v>35. týden</c:v>
                </c:pt>
                <c:pt idx="5">
                  <c:v>36. týden</c:v>
                </c:pt>
                <c:pt idx="6">
                  <c:v>37. týden</c:v>
                </c:pt>
                <c:pt idx="7">
                  <c:v>38. týden</c:v>
                </c:pt>
              </c:strCache>
            </c:strRef>
          </c:cat>
          <c:val>
            <c:numRef>
              <c:f>' Slide5_mapka'!$I$17:$I$24</c:f>
              <c:numCache>
                <c:formatCode>General</c:formatCode>
                <c:ptCount val="8"/>
                <c:pt idx="0">
                  <c:v>90</c:v>
                </c:pt>
                <c:pt idx="1">
                  <c:v>154</c:v>
                </c:pt>
                <c:pt idx="2">
                  <c:v>163</c:v>
                </c:pt>
                <c:pt idx="3">
                  <c:v>251</c:v>
                </c:pt>
                <c:pt idx="4">
                  <c:v>104</c:v>
                </c:pt>
                <c:pt idx="5">
                  <c:v>306</c:v>
                </c:pt>
                <c:pt idx="6">
                  <c:v>229</c:v>
                </c:pt>
                <c:pt idx="7">
                  <c:v>596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4E-4F18-A33A-3A79CB164B4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92934959"/>
        <c:axId val="1592935791"/>
      </c:barChart>
      <c:catAx>
        <c:axId val="15929349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92935791"/>
        <c:crosses val="autoZero"/>
        <c:auto val="1"/>
        <c:lblAlgn val="ctr"/>
        <c:lblOffset val="100"/>
        <c:noMultiLvlLbl val="0"/>
      </c:catAx>
      <c:valAx>
        <c:axId val="15929357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002060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92934959"/>
        <c:crosses val="autoZero"/>
        <c:crossBetween val="between"/>
      </c:valAx>
      <c:sp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accent1">
            <a:lumMod val="40000"/>
            <a:lumOff val="60000"/>
          </a:schemeClr>
        </a:gs>
        <a:gs pos="46000">
          <a:schemeClr val="accent1">
            <a:lumMod val="95000"/>
            <a:lumOff val="5000"/>
          </a:schemeClr>
        </a:gs>
        <a:gs pos="100000">
          <a:schemeClr val="accent1">
            <a:lumMod val="60000"/>
          </a:schemeClr>
        </a:gs>
      </a:gsLst>
      <a:path path="circle">
        <a:fillToRect l="50000" t="130000" r="50000" b="-30000"/>
      </a:path>
      <a:tileRect/>
    </a:gradFill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Slide2!$G$6</c:f>
              <c:strCache>
                <c:ptCount val="1"/>
                <c:pt idx="0">
                  <c:v>Celkem za rok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Slide2!$H$5:$V$5</c:f>
              <c:numCache>
                <c:formatCode>General</c:formatCode>
                <c:ptCount val="1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</c:numCache>
            </c:numRef>
          </c:cat>
          <c:val>
            <c:numRef>
              <c:f>Slide2!$H$6:$V$6</c:f>
              <c:numCache>
                <c:formatCode>General</c:formatCode>
                <c:ptCount val="15"/>
                <c:pt idx="0">
                  <c:v>3829</c:v>
                </c:pt>
                <c:pt idx="1">
                  <c:v>4457</c:v>
                </c:pt>
                <c:pt idx="2">
                  <c:v>2988</c:v>
                </c:pt>
                <c:pt idx="3">
                  <c:v>3360</c:v>
                </c:pt>
                <c:pt idx="4">
                  <c:v>3595</c:v>
                </c:pt>
                <c:pt idx="5">
                  <c:v>4153</c:v>
                </c:pt>
                <c:pt idx="6">
                  <c:v>4822</c:v>
                </c:pt>
                <c:pt idx="7">
                  <c:v>8563</c:v>
                </c:pt>
                <c:pt idx="8">
                  <c:v>5261</c:v>
                </c:pt>
                <c:pt idx="9">
                  <c:v>4738</c:v>
                </c:pt>
                <c:pt idx="10">
                  <c:v>4992</c:v>
                </c:pt>
                <c:pt idx="11">
                  <c:v>5677</c:v>
                </c:pt>
                <c:pt idx="12">
                  <c:v>7093</c:v>
                </c:pt>
                <c:pt idx="13">
                  <c:v>11170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9A-4624-80DF-DAF6AC56576C}"/>
            </c:ext>
          </c:extLst>
        </c:ser>
        <c:ser>
          <c:idx val="1"/>
          <c:order val="1"/>
          <c:tx>
            <c:strRef>
              <c:f>Slide2!$G$7</c:f>
              <c:strCache>
                <c:ptCount val="1"/>
                <c:pt idx="0">
                  <c:v>1. pololetí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Pt>
            <c:idx val="14"/>
            <c:invertIfNegative val="0"/>
            <c:bubble3D val="0"/>
            <c:spPr>
              <a:solidFill>
                <a:srgbClr val="FFFFFF">
                  <a:lumMod val="50000"/>
                </a:srgb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  <c:extLst>
              <c:ext xmlns:c16="http://schemas.microsoft.com/office/drawing/2014/chart" uri="{C3380CC4-5D6E-409C-BE32-E72D297353CC}">
                <c16:uniqueId val="{00000002-4B9A-4624-80DF-DAF6AC56576C}"/>
              </c:ext>
            </c:extLst>
          </c:dPt>
          <c:dLbls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Slide2!$H$5:$V$5</c:f>
              <c:numCache>
                <c:formatCode>General</c:formatCode>
                <c:ptCount val="1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</c:numCache>
            </c:numRef>
          </c:cat>
          <c:val>
            <c:numRef>
              <c:f>Slide2!$H$7:$V$7</c:f>
              <c:numCache>
                <c:formatCode>General</c:formatCode>
                <c:ptCount val="15"/>
                <c:pt idx="0">
                  <c:v>1903</c:v>
                </c:pt>
                <c:pt idx="1">
                  <c:v>1959</c:v>
                </c:pt>
                <c:pt idx="2">
                  <c:v>1597</c:v>
                </c:pt>
                <c:pt idx="3">
                  <c:v>1482</c:v>
                </c:pt>
                <c:pt idx="4">
                  <c:v>1615</c:v>
                </c:pt>
                <c:pt idx="5">
                  <c:v>1856</c:v>
                </c:pt>
                <c:pt idx="6">
                  <c:v>2028</c:v>
                </c:pt>
                <c:pt idx="7">
                  <c:v>3018</c:v>
                </c:pt>
                <c:pt idx="8">
                  <c:v>2640</c:v>
                </c:pt>
                <c:pt idx="9">
                  <c:v>2244</c:v>
                </c:pt>
                <c:pt idx="10">
                  <c:v>2376</c:v>
                </c:pt>
                <c:pt idx="11">
                  <c:v>2700</c:v>
                </c:pt>
                <c:pt idx="12">
                  <c:v>1624</c:v>
                </c:pt>
                <c:pt idx="13">
                  <c:v>5430</c:v>
                </c:pt>
                <c:pt idx="14" formatCode="0">
                  <c:v>19372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9A-4624-80DF-DAF6AC56576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92934959"/>
        <c:axId val="1592935791"/>
      </c:barChart>
      <c:catAx>
        <c:axId val="15929349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92935791"/>
        <c:crosses val="autoZero"/>
        <c:auto val="1"/>
        <c:lblAlgn val="ctr"/>
        <c:lblOffset val="100"/>
        <c:noMultiLvlLbl val="0"/>
      </c:catAx>
      <c:valAx>
        <c:axId val="15929357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002060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92934959"/>
        <c:crosses val="autoZero"/>
        <c:crossBetween val="between"/>
      </c:valAx>
      <c:sp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accent1">
            <a:lumMod val="40000"/>
            <a:lumOff val="60000"/>
          </a:schemeClr>
        </a:gs>
        <a:gs pos="46000">
          <a:schemeClr val="accent1">
            <a:lumMod val="95000"/>
            <a:lumOff val="5000"/>
          </a:schemeClr>
        </a:gs>
        <a:gs pos="100000">
          <a:schemeClr val="accent1">
            <a:lumMod val="60000"/>
          </a:schemeClr>
        </a:gs>
      </a:gsLst>
      <a:path path="circle">
        <a:fillToRect l="50000" t="130000" r="50000" b="-30000"/>
      </a:path>
      <a:tileRect/>
    </a:gradFill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Slide3!$E$10</c:f>
              <c:strCache>
                <c:ptCount val="1"/>
                <c:pt idx="0">
                  <c:v>Počet na OCP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Slide3!$F$9:$L$9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Slide3!$F$10:$L$10</c:f>
              <c:numCache>
                <c:formatCode>General</c:formatCode>
                <c:ptCount val="7"/>
                <c:pt idx="0">
                  <c:v>504</c:v>
                </c:pt>
                <c:pt idx="1">
                  <c:v>172</c:v>
                </c:pt>
                <c:pt idx="2">
                  <c:v>181</c:v>
                </c:pt>
                <c:pt idx="3">
                  <c:v>195</c:v>
                </c:pt>
                <c:pt idx="4">
                  <c:v>471</c:v>
                </c:pt>
                <c:pt idx="5">
                  <c:v>1170</c:v>
                </c:pt>
                <c:pt idx="6">
                  <c:v>13919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57-42D6-80EC-49B3F149CBC6}"/>
            </c:ext>
          </c:extLst>
        </c:ser>
        <c:ser>
          <c:idx val="1"/>
          <c:order val="1"/>
          <c:tx>
            <c:strRef>
              <c:f>Slide3!$E$11</c:f>
              <c:strCache>
                <c:ptCount val="1"/>
                <c:pt idx="0">
                  <c:v>Počet na ICP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Slide3!$F$9:$L$9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Slide3!$F$11:$L$11</c:f>
              <c:numCache>
                <c:formatCode>General</c:formatCode>
                <c:ptCount val="7"/>
                <c:pt idx="0">
                  <c:v>7</c:v>
                </c:pt>
                <c:pt idx="1">
                  <c:v>0</c:v>
                </c:pt>
                <c:pt idx="2">
                  <c:v>10</c:v>
                </c:pt>
                <c:pt idx="3">
                  <c:v>71</c:v>
                </c:pt>
                <c:pt idx="4">
                  <c:v>24</c:v>
                </c:pt>
                <c:pt idx="5">
                  <c:v>160</c:v>
                </c:pt>
                <c:pt idx="6">
                  <c:v>160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57-42D6-80EC-49B3F149CBC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92934959"/>
        <c:axId val="1592935791"/>
      </c:barChart>
      <c:catAx>
        <c:axId val="15929349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92935791"/>
        <c:crosses val="autoZero"/>
        <c:auto val="1"/>
        <c:lblAlgn val="ctr"/>
        <c:lblOffset val="100"/>
        <c:noMultiLvlLbl val="0"/>
      </c:catAx>
      <c:valAx>
        <c:axId val="15929357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002060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92934959"/>
        <c:crosses val="autoZero"/>
        <c:crossBetween val="between"/>
      </c:valAx>
      <c:sp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accent1">
            <a:lumMod val="40000"/>
            <a:lumOff val="60000"/>
          </a:schemeClr>
        </a:gs>
        <a:gs pos="46000">
          <a:schemeClr val="accent1">
            <a:lumMod val="95000"/>
            <a:lumOff val="5000"/>
          </a:schemeClr>
        </a:gs>
        <a:gs pos="100000">
          <a:schemeClr val="accent1">
            <a:lumMod val="60000"/>
          </a:schemeClr>
        </a:gs>
      </a:gsLst>
      <a:path path="circle">
        <a:fillToRect l="50000" t="130000" r="50000" b="-30000"/>
      </a:path>
      <a:tileRect/>
    </a:gradFill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Slide4!$I$15:$I$16</c:f>
              <c:strCache>
                <c:ptCount val="2"/>
                <c:pt idx="0">
                  <c:v>17. 6. - 2. 10. 2015</c:v>
                </c:pt>
                <c:pt idx="1">
                  <c:v>17. 6. - 2. 10. 2022</c:v>
                </c:pt>
              </c:strCache>
            </c:strRef>
          </c:cat>
          <c:val>
            <c:numRef>
              <c:f>Slide4!$J$15:$J$16</c:f>
              <c:numCache>
                <c:formatCode>General</c:formatCode>
                <c:ptCount val="2"/>
                <c:pt idx="0">
                  <c:v>3056</c:v>
                </c:pt>
                <c:pt idx="1">
                  <c:v>13302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7A-4A8E-ABB5-C6D52943F3B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92934959"/>
        <c:axId val="1592935791"/>
      </c:barChart>
      <c:catAx>
        <c:axId val="15929349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92935791"/>
        <c:crosses val="autoZero"/>
        <c:auto val="1"/>
        <c:lblAlgn val="ctr"/>
        <c:lblOffset val="100"/>
        <c:noMultiLvlLbl val="0"/>
      </c:catAx>
      <c:valAx>
        <c:axId val="15929357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002060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92934959"/>
        <c:crosses val="autoZero"/>
        <c:crossBetween val="between"/>
      </c:valAx>
      <c:sp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accent1">
            <a:lumMod val="40000"/>
            <a:lumOff val="60000"/>
          </a:schemeClr>
        </a:gs>
        <a:gs pos="46000">
          <a:schemeClr val="accent1">
            <a:lumMod val="95000"/>
            <a:lumOff val="5000"/>
          </a:schemeClr>
        </a:gs>
        <a:gs pos="100000">
          <a:schemeClr val="accent1">
            <a:lumMod val="60000"/>
          </a:schemeClr>
        </a:gs>
      </a:gsLst>
      <a:path path="circle">
        <a:fillToRect l="50000" t="130000" r="50000" b="-30000"/>
      </a:path>
      <a:tileRect/>
    </a:gradFill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List1!$A$2</c:f>
              <c:strCache>
                <c:ptCount val="1"/>
                <c:pt idx="0">
                  <c:v>Počet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List1!$B$1:$L$1</c:f>
              <c:strCache>
                <c:ptCount val="11"/>
                <c:pt idx="0">
                  <c:v>25.09.</c:v>
                </c:pt>
                <c:pt idx="1">
                  <c:v>26.09.</c:v>
                </c:pt>
                <c:pt idx="2">
                  <c:v>27.09.</c:v>
                </c:pt>
                <c:pt idx="3">
                  <c:v>28.09.</c:v>
                </c:pt>
                <c:pt idx="4">
                  <c:v>29.09.</c:v>
                </c:pt>
                <c:pt idx="5">
                  <c:v>30.09.</c:v>
                </c:pt>
                <c:pt idx="6">
                  <c:v>01.10.</c:v>
                </c:pt>
                <c:pt idx="7">
                  <c:v>02.10.</c:v>
                </c:pt>
                <c:pt idx="8">
                  <c:v>03.10.</c:v>
                </c:pt>
                <c:pt idx="9">
                  <c:v>04.10.</c:v>
                </c:pt>
                <c:pt idx="10">
                  <c:v>05.10.</c:v>
                </c:pt>
              </c:strCache>
            </c:strRef>
          </c:cat>
          <c:val>
            <c:numRef>
              <c:f>List1!$B$2:$L$2</c:f>
              <c:numCache>
                <c:formatCode>General</c:formatCode>
                <c:ptCount val="11"/>
                <c:pt idx="0">
                  <c:v>225</c:v>
                </c:pt>
                <c:pt idx="1">
                  <c:v>339</c:v>
                </c:pt>
                <c:pt idx="2">
                  <c:v>351</c:v>
                </c:pt>
                <c:pt idx="3">
                  <c:v>413</c:v>
                </c:pt>
                <c:pt idx="4">
                  <c:v>359</c:v>
                </c:pt>
                <c:pt idx="5">
                  <c:v>260</c:v>
                </c:pt>
                <c:pt idx="6">
                  <c:v>296</c:v>
                </c:pt>
                <c:pt idx="7">
                  <c:v>78</c:v>
                </c:pt>
                <c:pt idx="8">
                  <c:v>119</c:v>
                </c:pt>
                <c:pt idx="9">
                  <c:v>123</c:v>
                </c:pt>
                <c:pt idx="10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6B-468E-8E2E-C9FDC0EB9BB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92934959"/>
        <c:axId val="1592935791"/>
      </c:barChart>
      <c:catAx>
        <c:axId val="15929349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92935791"/>
        <c:crosses val="autoZero"/>
        <c:auto val="1"/>
        <c:lblAlgn val="ctr"/>
        <c:lblOffset val="100"/>
        <c:noMultiLvlLbl val="0"/>
      </c:catAx>
      <c:valAx>
        <c:axId val="15929357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002060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92934959"/>
        <c:crosses val="autoZero"/>
        <c:crossBetween val="between"/>
      </c:valAx>
      <c:sp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accent1">
            <a:lumMod val="40000"/>
            <a:lumOff val="60000"/>
          </a:schemeClr>
        </a:gs>
        <a:gs pos="46000">
          <a:schemeClr val="accent1">
            <a:lumMod val="95000"/>
            <a:lumOff val="5000"/>
          </a:schemeClr>
        </a:gs>
        <a:gs pos="100000">
          <a:schemeClr val="accent1">
            <a:lumMod val="60000"/>
          </a:schemeClr>
        </a:gs>
      </a:gsLst>
      <a:path path="circle">
        <a:fillToRect l="50000" t="130000" r="50000" b="-30000"/>
      </a:path>
      <a:tileRect/>
    </a:gradFill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Slide6!$I$15</c:f>
              <c:strCache>
                <c:ptCount val="1"/>
                <c:pt idx="0">
                  <c:v>ROK 2022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Slide6!$H$16:$H$19</c:f>
              <c:strCache>
                <c:ptCount val="4"/>
                <c:pt idx="0">
                  <c:v>SYR</c:v>
                </c:pt>
                <c:pt idx="1">
                  <c:v>TUR</c:v>
                </c:pt>
                <c:pt idx="2">
                  <c:v>AFG</c:v>
                </c:pt>
                <c:pt idx="3">
                  <c:v>IRQ</c:v>
                </c:pt>
              </c:strCache>
            </c:strRef>
          </c:cat>
          <c:val>
            <c:numRef>
              <c:f>Slide6!$I$16:$I$19</c:f>
              <c:numCache>
                <c:formatCode>General</c:formatCode>
                <c:ptCount val="4"/>
                <c:pt idx="0">
                  <c:v>12483</c:v>
                </c:pt>
                <c:pt idx="1">
                  <c:v>277</c:v>
                </c:pt>
                <c:pt idx="2">
                  <c:v>137</c:v>
                </c:pt>
                <c:pt idx="3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C7-4407-919B-AAC4D49CBA98}"/>
            </c:ext>
          </c:extLst>
        </c:ser>
        <c:ser>
          <c:idx val="1"/>
          <c:order val="1"/>
          <c:tx>
            <c:strRef>
              <c:f>Slide6!$J$15</c:f>
              <c:strCache>
                <c:ptCount val="1"/>
                <c:pt idx="0">
                  <c:v>ROK 2015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Slide6!$H$16:$H$19</c:f>
              <c:strCache>
                <c:ptCount val="4"/>
                <c:pt idx="0">
                  <c:v>SYR</c:v>
                </c:pt>
                <c:pt idx="1">
                  <c:v>TUR</c:v>
                </c:pt>
                <c:pt idx="2">
                  <c:v>AFG</c:v>
                </c:pt>
                <c:pt idx="3">
                  <c:v>IRQ</c:v>
                </c:pt>
              </c:strCache>
            </c:strRef>
          </c:cat>
          <c:val>
            <c:numRef>
              <c:f>Slide6!$J$16:$J$19</c:f>
              <c:numCache>
                <c:formatCode>General</c:formatCode>
                <c:ptCount val="4"/>
                <c:pt idx="0">
                  <c:v>1767</c:v>
                </c:pt>
                <c:pt idx="1">
                  <c:v>7</c:v>
                </c:pt>
                <c:pt idx="2">
                  <c:v>437</c:v>
                </c:pt>
                <c:pt idx="3">
                  <c:v>272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C7-4407-919B-AAC4D49CBA9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92934959"/>
        <c:axId val="1592935791"/>
      </c:barChart>
      <c:catAx>
        <c:axId val="15929349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92935791"/>
        <c:crosses val="autoZero"/>
        <c:auto val="1"/>
        <c:lblAlgn val="ctr"/>
        <c:lblOffset val="100"/>
        <c:noMultiLvlLbl val="0"/>
      </c:catAx>
      <c:valAx>
        <c:axId val="15929357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002060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92934959"/>
        <c:crosses val="autoZero"/>
        <c:crossBetween val="between"/>
      </c:valAx>
      <c:sp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accent1">
            <a:lumMod val="40000"/>
            <a:lumOff val="60000"/>
          </a:schemeClr>
        </a:gs>
        <a:gs pos="46000">
          <a:schemeClr val="accent1">
            <a:lumMod val="95000"/>
            <a:lumOff val="5000"/>
          </a:schemeClr>
        </a:gs>
        <a:gs pos="100000">
          <a:schemeClr val="accent1">
            <a:lumMod val="60000"/>
          </a:schemeClr>
        </a:gs>
      </a:gsLst>
      <a:path path="circle">
        <a:fillToRect l="50000" t="130000" r="50000" b="-30000"/>
      </a:path>
      <a:tileRect/>
    </a:gradFill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1"/>
            <a:ext cx="2946400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4" tIns="45377" rIns="90754" bIns="4537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93" y="1"/>
            <a:ext cx="2946400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4" tIns="45377" rIns="90754" bIns="4537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" y="9428244"/>
            <a:ext cx="2946400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4" tIns="45377" rIns="90754" bIns="4537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93" y="9428244"/>
            <a:ext cx="2946400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4" tIns="45377" rIns="90754" bIns="4537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2FCC309-7B07-41D6-AFC5-72972DBED2C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2795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1"/>
            <a:ext cx="2946400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4" tIns="45377" rIns="90754" bIns="4537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93" y="1"/>
            <a:ext cx="2946400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4" tIns="45377" rIns="90754" bIns="4537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5" y="4715714"/>
            <a:ext cx="5438775" cy="446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4" tIns="45377" rIns="90754" bIns="453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9428244"/>
            <a:ext cx="2946400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4" tIns="45377" rIns="90754" bIns="4537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93" y="9428244"/>
            <a:ext cx="2946400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4" tIns="45377" rIns="90754" bIns="4537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B4A5BD2-5A9F-4F53-B085-36539839B1D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84468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Roky 2016 – 2021</a:t>
            </a:r>
            <a:r>
              <a:rPr lang="cs-CZ" baseline="0" dirty="0" smtClean="0"/>
              <a:t> vizualizují data v období 1. 1. - 31.12.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4A5BD2-5A9F-4F53-B085-36539839B1DE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3555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4A5BD2-5A9F-4F53-B085-36539839B1DE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7013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aseline="0" dirty="0" smtClean="0"/>
              <a:t>s ICP</a:t>
            </a:r>
          </a:p>
          <a:p>
            <a:r>
              <a:rPr lang="cs-CZ" baseline="0" dirty="0" smtClean="0"/>
              <a:t>4. místo změna oproti předchozímu týdnu na IRQ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4A5BD2-5A9F-4F53-B085-36539839B1DE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7630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logo_titulk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4765675"/>
            <a:ext cx="3829050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268413"/>
            <a:ext cx="7772400" cy="1800225"/>
          </a:xfrm>
          <a:ln>
            <a:solidFill>
              <a:schemeClr val="bg1"/>
            </a:solidFill>
          </a:ln>
        </p:spPr>
        <p:txBody>
          <a:bodyPr lIns="288000" tIns="288000" rIns="288000" bIns="28800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3573463"/>
            <a:ext cx="7704138" cy="647700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04025" y="188913"/>
            <a:ext cx="21336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5CD34EC-E875-4C72-8BC6-B6DDC86B9A3C}" type="datetime1">
              <a:rPr lang="cs-CZ" smtClean="0"/>
              <a:t>06.10.2022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2336298"/>
      </p:ext>
    </p:extLst>
  </p:cSld>
  <p:clrMapOvr>
    <a:masterClrMapping/>
  </p:clrMapOvr>
  <p:transition spd="med">
    <p:cover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5FCB8-4202-4BF1-9497-15304D66C3B5}" type="datetime1">
              <a:rPr lang="cs-CZ" smtClean="0"/>
              <a:t>06.10.2022</a:t>
            </a:fld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Priority Policie ČR na úseku vnější služby</a:t>
            </a: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A3662-5570-4699-80BD-1EF73A29587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1523820"/>
      </p:ext>
    </p:extLst>
  </p:cSld>
  <p:clrMapOvr>
    <a:masterClrMapping/>
  </p:clrMapOvr>
  <p:transition spd="med">
    <p:cover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256212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256212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01320-2976-4F36-AB0A-23A673AB3B8E}" type="datetime1">
              <a:rPr lang="cs-CZ" smtClean="0"/>
              <a:t>06.10.2022</a:t>
            </a:fld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Priority Policie ČR na úseku vnější služby</a:t>
            </a: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3BAE9-959F-40E7-BE76-C334A25610D4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3370372"/>
      </p:ext>
    </p:extLst>
  </p:cSld>
  <p:clrMapOvr>
    <a:masterClrMapping/>
  </p:clrMapOvr>
  <p:transition spd="med">
    <p:cover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28775"/>
            <a:ext cx="8229600" cy="3902075"/>
          </a:xfrm>
        </p:spPr>
        <p:txBody>
          <a:bodyPr/>
          <a:lstStyle/>
          <a:p>
            <a:pPr lvl="0"/>
            <a:endParaRPr lang="cs-CZ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284CE-5A36-4B80-AECE-F228AD652F87}" type="datetime1">
              <a:rPr lang="cs-CZ" smtClean="0"/>
              <a:t>06.10.2022</a:t>
            </a:fld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Priority Policie ČR na úseku vnější služby</a:t>
            </a: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4E8FB-7675-4B5D-85E8-4567391D52E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839227"/>
      </p:ext>
    </p:extLst>
  </p:cSld>
  <p:clrMapOvr>
    <a:masterClrMapping/>
  </p:clrMapOvr>
  <p:transition spd="med">
    <p:cover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A859E-6082-4947-90C5-D4CDB3A02B56}" type="datetime1">
              <a:rPr lang="cs-CZ" smtClean="0"/>
              <a:t>06.10.2022</a:t>
            </a:fld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Priority Policie ČR na úseku vnější služby</a:t>
            </a: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5F06A-9F7F-445F-94CA-FE2EFC60ED0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6729971"/>
      </p:ext>
    </p:extLst>
  </p:cSld>
  <p:clrMapOvr>
    <a:masterClrMapping/>
  </p:clrMapOvr>
  <p:transition spd="med">
    <p:cover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CEBE7-886C-4644-B30E-8FD6D39FF4AE}" type="datetime1">
              <a:rPr lang="cs-CZ" smtClean="0"/>
              <a:t>06.10.2022</a:t>
            </a:fld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Priority Policie ČR na úseku vnější služby</a:t>
            </a: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B95D7-8C8B-4161-AAFE-2403D51F17B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7156208"/>
      </p:ext>
    </p:extLst>
  </p:cSld>
  <p:clrMapOvr>
    <a:masterClrMapping/>
  </p:clrMapOvr>
  <p:transition spd="med">
    <p:cover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28775"/>
            <a:ext cx="4038600" cy="3902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038600" cy="3902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27CEE-0AC6-4946-A76A-0C4B448C1E0D}" type="datetime1">
              <a:rPr lang="cs-CZ" smtClean="0"/>
              <a:t>06.10.2022</a:t>
            </a:fld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Priority Policie ČR na úseku vnější služby</a:t>
            </a: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FB2EC-80F7-4245-A810-DE80BB05068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1553340"/>
      </p:ext>
    </p:extLst>
  </p:cSld>
  <p:clrMapOvr>
    <a:masterClrMapping/>
  </p:clrMapOvr>
  <p:transition spd="med">
    <p:cover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3E63D-2A9E-4D94-A2B5-5F7E12322244}" type="datetime1">
              <a:rPr lang="cs-CZ" smtClean="0"/>
              <a:t>06.10.2022</a:t>
            </a:fld>
            <a:endParaRPr lang="cs-CZ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Priority Policie ČR na úseku vnější služby</a:t>
            </a:r>
            <a:endParaRPr lang="cs-CZ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8EBEB-A586-447A-B593-E5D2FB0E4A9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8934944"/>
      </p:ext>
    </p:extLst>
  </p:cSld>
  <p:clrMapOvr>
    <a:masterClrMapping/>
  </p:clrMapOvr>
  <p:transition spd="med">
    <p:cover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20A83-E465-4F46-859D-231442D4B1D9}" type="datetime1">
              <a:rPr lang="cs-CZ" smtClean="0"/>
              <a:t>06.10.2022</a:t>
            </a:fld>
            <a:endParaRPr lang="cs-CZ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Priority Policie ČR na úseku vnější služby</a:t>
            </a:r>
            <a:endParaRPr lang="cs-CZ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1F44C-493F-4F91-AF0C-AE867692850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6041132"/>
      </p:ext>
    </p:extLst>
  </p:cSld>
  <p:clrMapOvr>
    <a:masterClrMapping/>
  </p:clrMapOvr>
  <p:transition spd="med">
    <p:cover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D091C-3F9A-4F84-806A-D1B056DA44AB}" type="datetime1">
              <a:rPr lang="cs-CZ" smtClean="0"/>
              <a:t>06.10.2022</a:t>
            </a:fld>
            <a:endParaRPr lang="cs-CZ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Priority Policie ČR na úseku vnější služby</a:t>
            </a:r>
            <a:endParaRPr lang="cs-CZ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A8628-F356-43F0-9288-FCE38BCED78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0828006"/>
      </p:ext>
    </p:extLst>
  </p:cSld>
  <p:clrMapOvr>
    <a:masterClrMapping/>
  </p:clrMapOvr>
  <p:transition spd="med">
    <p:cover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70A53-5D3F-4699-A289-965B06D62A5D}" type="datetime1">
              <a:rPr lang="cs-CZ" smtClean="0"/>
              <a:t>06.10.2022</a:t>
            </a:fld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Priority Policie ČR na úseku vnější služby</a:t>
            </a: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6424C-256B-4FD6-B1E2-582F098B301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1621156"/>
      </p:ext>
    </p:extLst>
  </p:cSld>
  <p:clrMapOvr>
    <a:masterClrMapping/>
  </p:clrMapOvr>
  <p:transition spd="med">
    <p:cover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B4D2C-865A-4944-9874-DBA74E775F78}" type="datetime1">
              <a:rPr lang="cs-CZ" smtClean="0"/>
              <a:t>06.10.2022</a:t>
            </a:fld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Priority Policie ČR na úseku vnější služby</a:t>
            </a: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C04FF-266B-4F5A-A4C3-42C670549F0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8350368"/>
      </p:ext>
    </p:extLst>
  </p:cSld>
  <p:clrMapOvr>
    <a:masterClrMapping/>
  </p:clrMapOvr>
  <p:transition spd="med">
    <p:cover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bezna zapato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629275"/>
            <a:ext cx="6913563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9"/>
          <p:cNvSpPr>
            <a:spLocks noChangeArrowheads="1"/>
          </p:cNvSpPr>
          <p:nvPr userDrawn="1"/>
        </p:nvSpPr>
        <p:spPr bwMode="auto">
          <a:xfrm>
            <a:off x="1547813" y="6002338"/>
            <a:ext cx="7127875" cy="6477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 dirty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8775"/>
            <a:ext cx="8229600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59563" y="6308725"/>
            <a:ext cx="17748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9B5DCA9-2AC6-47B1-B27B-3C1B96B71516}" type="datetime1">
              <a:rPr lang="cs-CZ" smtClean="0"/>
              <a:t>06.10.2022</a:t>
            </a:fld>
            <a:endParaRPr lang="cs-CZ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63713" y="6308725"/>
            <a:ext cx="467995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pt-BR"/>
              <a:t>Priority Policie ČR na úseku vnější služby</a:t>
            </a:r>
            <a:endParaRPr lang="cs-CZ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51725" y="6021388"/>
            <a:ext cx="9810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E8B08E4-6243-47C9-8A8E-0ADD0F6501C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3" r:id="rId1"/>
    <p:sldLayoutId id="2147484182" r:id="rId2"/>
    <p:sldLayoutId id="2147484183" r:id="rId3"/>
    <p:sldLayoutId id="2147484184" r:id="rId4"/>
    <p:sldLayoutId id="2147484185" r:id="rId5"/>
    <p:sldLayoutId id="2147484186" r:id="rId6"/>
    <p:sldLayoutId id="2147484187" r:id="rId7"/>
    <p:sldLayoutId id="2147484188" r:id="rId8"/>
    <p:sldLayoutId id="2147484189" r:id="rId9"/>
    <p:sldLayoutId id="2147484190" r:id="rId10"/>
    <p:sldLayoutId id="2147484191" r:id="rId11"/>
    <p:sldLayoutId id="2147484192" r:id="rId12"/>
  </p:sldLayoutIdLst>
  <p:transition spd="med">
    <p:cover dir="ru"/>
  </p:transition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576" y="0"/>
            <a:ext cx="9701152" cy="6857999"/>
          </a:xfrm>
          <a:prstGeom prst="rect">
            <a:avLst/>
          </a:prstGeom>
        </p:spPr>
      </p:pic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124744"/>
            <a:ext cx="8388350" cy="2376487"/>
          </a:xfrm>
          <a:ln>
            <a:noFill/>
          </a:ln>
        </p:spPr>
        <p:txBody>
          <a:bodyPr/>
          <a:lstStyle/>
          <a:p>
            <a:r>
              <a:rPr lang="cs-CZ" altLang="cs-CZ" sz="4000" b="1" dirty="0">
                <a:solidFill>
                  <a:srgbClr val="3B7EA9"/>
                </a:solidFill>
              </a:rPr>
              <a:t>Vývoj nelegální migrace v ČR </a:t>
            </a:r>
            <a:r>
              <a:rPr lang="cs-CZ" altLang="cs-CZ" sz="2000" dirty="0">
                <a:solidFill>
                  <a:srgbClr val="3B7EA9"/>
                </a:solidFill>
              </a:rPr>
              <a:t/>
            </a:r>
            <a:br>
              <a:rPr lang="cs-CZ" altLang="cs-CZ" sz="2000" dirty="0">
                <a:solidFill>
                  <a:srgbClr val="3B7EA9"/>
                </a:solidFill>
              </a:rPr>
            </a:br>
            <a:r>
              <a:rPr lang="cs-CZ" altLang="cs-CZ" sz="2000" dirty="0">
                <a:solidFill>
                  <a:srgbClr val="3B7EA9"/>
                </a:solidFill>
              </a:rPr>
              <a:t/>
            </a:r>
            <a:br>
              <a:rPr lang="cs-CZ" altLang="cs-CZ" sz="2000" dirty="0">
                <a:solidFill>
                  <a:srgbClr val="3B7EA9"/>
                </a:solidFill>
              </a:rPr>
            </a:br>
            <a:r>
              <a:rPr lang="cs-CZ" altLang="cs-CZ" sz="2000" dirty="0">
                <a:solidFill>
                  <a:srgbClr val="3B7EA9"/>
                </a:solidFill>
              </a:rPr>
              <a:t/>
            </a:r>
            <a:br>
              <a:rPr lang="cs-CZ" altLang="cs-CZ" sz="2000" dirty="0">
                <a:solidFill>
                  <a:srgbClr val="3B7EA9"/>
                </a:solidFill>
              </a:rPr>
            </a:br>
            <a:r>
              <a:rPr lang="cs-CZ" altLang="cs-CZ" sz="2000" dirty="0">
                <a:solidFill>
                  <a:srgbClr val="3B7EA9"/>
                </a:solidFill>
              </a:rPr>
              <a:t/>
            </a:r>
            <a:br>
              <a:rPr lang="cs-CZ" altLang="cs-CZ" sz="2000" dirty="0">
                <a:solidFill>
                  <a:srgbClr val="3B7EA9"/>
                </a:solidFill>
              </a:rPr>
            </a:br>
            <a:endParaRPr lang="cs-CZ" altLang="cs-CZ" sz="2000" dirty="0">
              <a:solidFill>
                <a:srgbClr val="3B7EA9"/>
              </a:solidFill>
            </a:endParaRP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78" y="1340768"/>
            <a:ext cx="469072" cy="54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624351"/>
      </p:ext>
    </p:extLst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670" y="-1364"/>
            <a:ext cx="9191110" cy="6891259"/>
          </a:xfrm>
          <a:prstGeom prst="rect">
            <a:avLst/>
          </a:prstGeom>
        </p:spPr>
      </p:pic>
      <p:sp>
        <p:nvSpPr>
          <p:cNvPr id="9218" name="Zástupný symbol pro datum 3"/>
          <p:cNvSpPr>
            <a:spLocks noGrp="1"/>
          </p:cNvSpPr>
          <p:nvPr>
            <p:ph type="dt" sz="quarter" idx="10"/>
          </p:nvPr>
        </p:nvSpPr>
        <p:spPr>
          <a:xfrm>
            <a:off x="6659562" y="6272361"/>
            <a:ext cx="1774825" cy="21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07FF81D-8C9A-4A45-B991-4212093C7EE4}" type="datetime1">
              <a:rPr lang="cs-CZ" sz="1200" smtClean="0">
                <a:solidFill>
                  <a:schemeClr val="bg1"/>
                </a:solidFill>
              </a:rPr>
              <a:t>06.10.2022</a:t>
            </a:fld>
            <a:endParaRPr lang="cs-CZ" sz="1200" dirty="0">
              <a:solidFill>
                <a:schemeClr val="bg1"/>
              </a:solidFill>
            </a:endParaRP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263080" y="156786"/>
            <a:ext cx="8640960" cy="628717"/>
          </a:xfrm>
          <a:ln>
            <a:noFill/>
          </a:ln>
          <a:effectLst/>
        </p:spPr>
        <p:txBody>
          <a:bodyPr/>
          <a:lstStyle/>
          <a:p>
            <a:pPr algn="ctr">
              <a:defRPr/>
            </a:pPr>
            <a:r>
              <a:rPr lang="cs-CZ" sz="1800" b="1" kern="1200" dirty="0">
                <a:solidFill>
                  <a:schemeClr val="accent2"/>
                </a:solidFill>
              </a:rPr>
              <a:t>IV. Tranzitní migrace – zatíženost krajů </a:t>
            </a:r>
            <a:r>
              <a:rPr lang="cs-CZ" sz="1800" b="1" kern="1200" dirty="0" smtClean="0">
                <a:solidFill>
                  <a:schemeClr val="accent2"/>
                </a:solidFill>
              </a:rPr>
              <a:t>1</a:t>
            </a:r>
            <a:r>
              <a:rPr lang="cs-CZ" sz="1800" b="1" kern="1200" dirty="0">
                <a:solidFill>
                  <a:schemeClr val="accent2"/>
                </a:solidFill>
              </a:rPr>
              <a:t>. </a:t>
            </a:r>
            <a:r>
              <a:rPr lang="cs-CZ" sz="1800" b="1" kern="1200" dirty="0" smtClean="0">
                <a:solidFill>
                  <a:schemeClr val="accent2"/>
                </a:solidFill>
              </a:rPr>
              <a:t>1</a:t>
            </a:r>
            <a:r>
              <a:rPr lang="cs-CZ" sz="1800" b="1" kern="1200" dirty="0">
                <a:solidFill>
                  <a:schemeClr val="accent2"/>
                </a:solidFill>
              </a:rPr>
              <a:t>. – 2</a:t>
            </a:r>
            <a:r>
              <a:rPr lang="cs-CZ" sz="1800" b="1" kern="1200" dirty="0" smtClean="0">
                <a:solidFill>
                  <a:schemeClr val="accent2"/>
                </a:solidFill>
              </a:rPr>
              <a:t>. 10. </a:t>
            </a:r>
            <a:r>
              <a:rPr lang="cs-CZ" sz="1800" b="1" kern="1200" dirty="0">
                <a:solidFill>
                  <a:schemeClr val="accent2"/>
                </a:solidFill>
              </a:rPr>
              <a:t>2022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7943850" y="6020098"/>
            <a:ext cx="981075" cy="215900"/>
          </a:xfrm>
        </p:spPr>
        <p:txBody>
          <a:bodyPr/>
          <a:lstStyle/>
          <a:p>
            <a:pPr>
              <a:defRPr/>
            </a:pPr>
            <a:fld id="{5F85F06A-9F7F-445F-94CA-FE2EFC60ED03}" type="slidenum">
              <a:rPr lang="cs-CZ" smtClean="0">
                <a:solidFill>
                  <a:schemeClr val="bg1"/>
                </a:solidFill>
              </a:rPr>
              <a:pPr>
                <a:defRPr/>
              </a:pPr>
              <a:t>10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331640" y="6244191"/>
            <a:ext cx="4679950" cy="288627"/>
          </a:xfrm>
        </p:spPr>
        <p:txBody>
          <a:bodyPr/>
          <a:lstStyle/>
          <a:p>
            <a:pPr>
              <a:defRPr/>
            </a:pPr>
            <a:r>
              <a:rPr lang="cs-CZ" dirty="0">
                <a:solidFill>
                  <a:schemeClr val="bg1"/>
                </a:solidFill>
              </a:rPr>
              <a:t>Pomáhat a chránit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89" y="683753"/>
            <a:ext cx="7409412" cy="497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597034"/>
      </p:ext>
    </p:extLst>
  </p:cSld>
  <p:clrMapOvr>
    <a:masterClrMapping/>
  </p:clrMapOvr>
  <p:transition spd="med">
    <p:cover dir="r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" y="0"/>
            <a:ext cx="9191110" cy="6891259"/>
          </a:xfrm>
          <a:prstGeom prst="rect">
            <a:avLst/>
          </a:prstGeom>
        </p:spPr>
      </p:pic>
      <p:sp>
        <p:nvSpPr>
          <p:cNvPr id="9218" name="Zástupný symbol pro datum 3"/>
          <p:cNvSpPr>
            <a:spLocks noGrp="1"/>
          </p:cNvSpPr>
          <p:nvPr>
            <p:ph type="dt" sz="quarter" idx="10"/>
          </p:nvPr>
        </p:nvSpPr>
        <p:spPr>
          <a:xfrm>
            <a:off x="6659562" y="6272361"/>
            <a:ext cx="1774825" cy="21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07FF81D-8C9A-4A45-B991-4212093C7EE4}" type="datetime1">
              <a:rPr lang="cs-CZ" sz="1200" smtClean="0">
                <a:solidFill>
                  <a:schemeClr val="bg1"/>
                </a:solidFill>
              </a:rPr>
              <a:t>06.10.2022</a:t>
            </a:fld>
            <a:endParaRPr lang="cs-CZ" sz="1200" dirty="0">
              <a:solidFill>
                <a:schemeClr val="bg1"/>
              </a:solidFill>
            </a:endParaRP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283965" y="188640"/>
            <a:ext cx="8640960" cy="628717"/>
          </a:xfrm>
          <a:ln>
            <a:noFill/>
          </a:ln>
          <a:effectLst/>
        </p:spPr>
        <p:txBody>
          <a:bodyPr/>
          <a:lstStyle/>
          <a:p>
            <a:pPr algn="ctr">
              <a:defRPr/>
            </a:pPr>
            <a:r>
              <a:rPr lang="cs-CZ" sz="1800" b="1" kern="1200" dirty="0">
                <a:solidFill>
                  <a:schemeClr val="accent2"/>
                </a:solidFill>
              </a:rPr>
              <a:t>V. Tranzitní migrace – TOP 4 STP: 17. </a:t>
            </a:r>
            <a:r>
              <a:rPr lang="cs-CZ" sz="1800" b="1" kern="1200" dirty="0" smtClean="0">
                <a:solidFill>
                  <a:schemeClr val="accent2"/>
                </a:solidFill>
              </a:rPr>
              <a:t>6</a:t>
            </a:r>
            <a:r>
              <a:rPr lang="cs-CZ" sz="1800" b="1" kern="1200" dirty="0">
                <a:solidFill>
                  <a:schemeClr val="accent2"/>
                </a:solidFill>
              </a:rPr>
              <a:t>. </a:t>
            </a:r>
            <a:r>
              <a:rPr lang="cs-CZ" sz="1800" b="1" kern="1200" dirty="0" smtClean="0">
                <a:solidFill>
                  <a:schemeClr val="accent2"/>
                </a:solidFill>
              </a:rPr>
              <a:t>– </a:t>
            </a:r>
            <a:r>
              <a:rPr lang="cs-CZ" sz="1800" b="1" kern="1200" dirty="0">
                <a:solidFill>
                  <a:schemeClr val="accent2"/>
                </a:solidFill>
              </a:rPr>
              <a:t>2</a:t>
            </a:r>
            <a:r>
              <a:rPr lang="cs-CZ" sz="1800" b="1" kern="1200" dirty="0" smtClean="0">
                <a:solidFill>
                  <a:schemeClr val="accent2"/>
                </a:solidFill>
              </a:rPr>
              <a:t>. 10. </a:t>
            </a:r>
            <a:r>
              <a:rPr lang="cs-CZ" sz="1800" b="1" kern="1200" dirty="0">
                <a:solidFill>
                  <a:schemeClr val="accent2"/>
                </a:solidFill>
              </a:rPr>
              <a:t>2015 a 2022 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7943850" y="6020098"/>
            <a:ext cx="981075" cy="215900"/>
          </a:xfrm>
        </p:spPr>
        <p:txBody>
          <a:bodyPr/>
          <a:lstStyle/>
          <a:p>
            <a:pPr>
              <a:defRPr/>
            </a:pPr>
            <a:fld id="{5F85F06A-9F7F-445F-94CA-FE2EFC60ED03}" type="slidenum">
              <a:rPr lang="cs-CZ" smtClean="0">
                <a:solidFill>
                  <a:schemeClr val="bg1"/>
                </a:solidFill>
              </a:rPr>
              <a:pPr>
                <a:defRPr/>
              </a:pPr>
              <a:t>11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331640" y="6244191"/>
            <a:ext cx="4679950" cy="288627"/>
          </a:xfrm>
        </p:spPr>
        <p:txBody>
          <a:bodyPr/>
          <a:lstStyle/>
          <a:p>
            <a:pPr>
              <a:defRPr/>
            </a:pPr>
            <a:r>
              <a:rPr lang="cs-CZ" dirty="0">
                <a:solidFill>
                  <a:schemeClr val="bg1"/>
                </a:solidFill>
              </a:rPr>
              <a:t>Pomáhat a chránit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11560" y="1052737"/>
            <a:ext cx="7920880" cy="3960439"/>
          </a:xfrm>
        </p:spPr>
        <p:txBody>
          <a:bodyPr/>
          <a:lstStyle/>
          <a:p>
            <a:endParaRPr lang="cs-CZ" dirty="0"/>
          </a:p>
        </p:txBody>
      </p:sp>
      <p:graphicFrame>
        <p:nvGraphicFramePr>
          <p:cNvPr id="12" name="Graf 11"/>
          <p:cNvGraphicFramePr>
            <a:graphicFrameLocks/>
          </p:cNvGraphicFramePr>
          <p:nvPr>
            <p:extLst/>
          </p:nvPr>
        </p:nvGraphicFramePr>
        <p:xfrm>
          <a:off x="611560" y="1052736"/>
          <a:ext cx="7920880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80597197"/>
      </p:ext>
    </p:extLst>
  </p:cSld>
  <p:clrMapOvr>
    <a:masterClrMapping/>
  </p:clrMapOvr>
  <p:transition spd="med">
    <p:cover dir="r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95" y="-33259"/>
            <a:ext cx="9191110" cy="6891259"/>
          </a:xfrm>
          <a:prstGeom prst="rect">
            <a:avLst/>
          </a:prstGeom>
        </p:spPr>
      </p:pic>
      <p:sp>
        <p:nvSpPr>
          <p:cNvPr id="9218" name="Zástupný symbol pro datum 3"/>
          <p:cNvSpPr>
            <a:spLocks noGrp="1"/>
          </p:cNvSpPr>
          <p:nvPr>
            <p:ph type="dt" sz="quarter" idx="10"/>
          </p:nvPr>
        </p:nvSpPr>
        <p:spPr>
          <a:xfrm>
            <a:off x="6659562" y="6272361"/>
            <a:ext cx="1774825" cy="21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07FF81D-8C9A-4A45-B991-4212093C7EE4}" type="datetime1">
              <a:rPr lang="cs-CZ" sz="1200" smtClean="0">
                <a:solidFill>
                  <a:schemeClr val="bg1"/>
                </a:solidFill>
              </a:rPr>
              <a:t>06.10.2022</a:t>
            </a:fld>
            <a:endParaRPr lang="cs-CZ" sz="1200" dirty="0">
              <a:solidFill>
                <a:schemeClr val="bg1"/>
              </a:solidFill>
            </a:endParaRP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263080" y="156786"/>
            <a:ext cx="8640960" cy="628717"/>
          </a:xfrm>
          <a:ln>
            <a:noFill/>
          </a:ln>
          <a:effectLst/>
        </p:spPr>
        <p:txBody>
          <a:bodyPr/>
          <a:lstStyle/>
          <a:p>
            <a:pPr algn="ctr">
              <a:defRPr/>
            </a:pPr>
            <a:r>
              <a:rPr lang="cs-CZ" sz="1800" b="1" kern="1200" dirty="0" smtClean="0">
                <a:solidFill>
                  <a:schemeClr val="accent2"/>
                </a:solidFill>
              </a:rPr>
              <a:t>Readmisní </a:t>
            </a:r>
            <a:r>
              <a:rPr lang="cs-CZ" sz="1800" b="1" kern="1200" dirty="0">
                <a:solidFill>
                  <a:schemeClr val="accent2"/>
                </a:solidFill>
              </a:rPr>
              <a:t>řízení se Slovenskou republikou </a:t>
            </a:r>
            <a:endParaRPr lang="cs-CZ" sz="1800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7943850" y="6020098"/>
            <a:ext cx="981075" cy="215900"/>
          </a:xfrm>
        </p:spPr>
        <p:txBody>
          <a:bodyPr/>
          <a:lstStyle/>
          <a:p>
            <a:pPr>
              <a:defRPr/>
            </a:pPr>
            <a:fld id="{5F85F06A-9F7F-445F-94CA-FE2EFC60ED03}" type="slidenum">
              <a:rPr lang="cs-CZ" smtClean="0">
                <a:solidFill>
                  <a:schemeClr val="bg1"/>
                </a:solidFill>
              </a:rPr>
              <a:pPr>
                <a:defRPr/>
              </a:pPr>
              <a:t>12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331640" y="6244191"/>
            <a:ext cx="4679950" cy="288627"/>
          </a:xfrm>
        </p:spPr>
        <p:txBody>
          <a:bodyPr/>
          <a:lstStyle/>
          <a:p>
            <a:pPr>
              <a:defRPr/>
            </a:pPr>
            <a:r>
              <a:rPr lang="cs-CZ" dirty="0">
                <a:solidFill>
                  <a:schemeClr val="bg1"/>
                </a:solidFill>
              </a:rPr>
              <a:t>Pomáhat a chránit</a:t>
            </a: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611560" y="1124744"/>
            <a:ext cx="7920880" cy="4464496"/>
          </a:xfrm>
        </p:spPr>
        <p:txBody>
          <a:bodyPr/>
          <a:lstStyle/>
          <a:p>
            <a:pPr marL="0" indent="0">
              <a:buNone/>
            </a:pPr>
            <a:r>
              <a:rPr lang="cs-CZ" sz="1800" b="1" dirty="0"/>
              <a:t>	</a:t>
            </a:r>
            <a:r>
              <a:rPr lang="cs-CZ" sz="1800" b="1" dirty="0" smtClean="0"/>
              <a:t>1. Formální </a:t>
            </a:r>
            <a:r>
              <a:rPr lang="cs-CZ" sz="1800" b="1" dirty="0"/>
              <a:t>předání – dlouhá </a:t>
            </a:r>
            <a:r>
              <a:rPr lang="cs-CZ" sz="1800" b="1" dirty="0" smtClean="0"/>
              <a:t>cesta</a:t>
            </a:r>
          </a:p>
          <a:p>
            <a:pPr marL="0" indent="0">
              <a:buNone/>
            </a:pPr>
            <a:endParaRPr lang="cs-CZ" sz="1800" b="1" dirty="0"/>
          </a:p>
          <a:p>
            <a:pPr marL="0" indent="0">
              <a:buNone/>
            </a:pPr>
            <a:endParaRPr lang="cs-CZ" sz="1800" b="1" dirty="0" smtClean="0"/>
          </a:p>
          <a:p>
            <a:pPr marL="400050" lvl="1" indent="0">
              <a:buNone/>
            </a:pPr>
            <a:r>
              <a:rPr lang="cs-CZ" sz="1600" dirty="0"/>
              <a:t>	</a:t>
            </a:r>
            <a:endParaRPr lang="cs-CZ" sz="1600" dirty="0" smtClean="0"/>
          </a:p>
          <a:p>
            <a:pPr marL="400050" lvl="1" indent="0">
              <a:buNone/>
            </a:pPr>
            <a:r>
              <a:rPr lang="cs-CZ" sz="1800" b="1" dirty="0" smtClean="0">
                <a:ea typeface="+mn-ea"/>
                <a:cs typeface="+mn-cs"/>
              </a:rPr>
              <a:t>	2. Neformální předání – krátká cesta</a:t>
            </a:r>
          </a:p>
          <a:p>
            <a:pPr marL="400050" lvl="1" indent="0">
              <a:buNone/>
            </a:pPr>
            <a:endParaRPr lang="cs-CZ" sz="1800" b="1" dirty="0">
              <a:ea typeface="+mn-ea"/>
              <a:cs typeface="+mn-cs"/>
            </a:endParaRPr>
          </a:p>
          <a:p>
            <a:pPr marL="400050" lvl="1" indent="0">
              <a:buNone/>
            </a:pPr>
            <a:endParaRPr lang="cs-CZ" sz="1800" b="1" dirty="0" smtClean="0">
              <a:ea typeface="+mn-ea"/>
              <a:cs typeface="+mn-cs"/>
            </a:endParaRPr>
          </a:p>
          <a:p>
            <a:pPr marL="400050" lvl="1" indent="0">
              <a:buNone/>
            </a:pPr>
            <a:endParaRPr lang="cs-CZ" sz="1800" b="1" dirty="0" smtClean="0">
              <a:ea typeface="+mn-ea"/>
              <a:cs typeface="+mn-cs"/>
            </a:endParaRPr>
          </a:p>
          <a:p>
            <a:pPr marL="400050" lvl="1" indent="0">
              <a:buNone/>
            </a:pPr>
            <a:r>
              <a:rPr lang="cs-CZ" sz="1600" dirty="0" smtClean="0"/>
              <a:t>		</a:t>
            </a:r>
          </a:p>
          <a:p>
            <a:pPr marL="400050" lvl="1" indent="0">
              <a:buNone/>
            </a:pPr>
            <a:r>
              <a:rPr lang="cs-CZ" sz="1600" dirty="0" smtClean="0"/>
              <a:t>Pokud </a:t>
            </a:r>
            <a:r>
              <a:rPr lang="cs-CZ" sz="1600" dirty="0"/>
              <a:t>není u cizince nalezen doklad o tom, že byl slovenskou policií řešen pro nedovolený vstup a pobyt na území Slovenska, jsou žádosti neakceptovatelné.</a:t>
            </a:r>
          </a:p>
          <a:p>
            <a:pPr marL="400050" lvl="1" indent="0">
              <a:buNone/>
            </a:pPr>
            <a:endParaRPr lang="cs-CZ" sz="1600" dirty="0"/>
          </a:p>
          <a:p>
            <a:pPr marL="400050" lvl="1" indent="0">
              <a:buNone/>
            </a:pPr>
            <a:endParaRPr lang="cs-CZ" dirty="0"/>
          </a:p>
        </p:txBody>
      </p:sp>
      <p:graphicFrame>
        <p:nvGraphicFramePr>
          <p:cNvPr id="11" name="Tabulka 10"/>
          <p:cNvGraphicFramePr>
            <a:graphicFrameLocks noGrp="1"/>
          </p:cNvGraphicFramePr>
          <p:nvPr>
            <p:extLst/>
          </p:nvPr>
        </p:nvGraphicFramePr>
        <p:xfrm>
          <a:off x="971600" y="1628800"/>
          <a:ext cx="7086600" cy="571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66875">
                  <a:extLst>
                    <a:ext uri="{9D8B030D-6E8A-4147-A177-3AD203B41FA5}">
                      <a16:colId xmlns:a16="http://schemas.microsoft.com/office/drawing/2014/main" val="926112478"/>
                    </a:ext>
                  </a:extLst>
                </a:gridCol>
                <a:gridCol w="1776425">
                  <a:extLst>
                    <a:ext uri="{9D8B030D-6E8A-4147-A177-3AD203B41FA5}">
                      <a16:colId xmlns:a16="http://schemas.microsoft.com/office/drawing/2014/main" val="1111502781"/>
                    </a:ext>
                  </a:extLst>
                </a:gridCol>
                <a:gridCol w="1766875">
                  <a:extLst>
                    <a:ext uri="{9D8B030D-6E8A-4147-A177-3AD203B41FA5}">
                      <a16:colId xmlns:a16="http://schemas.microsoft.com/office/drawing/2014/main" val="2143081374"/>
                    </a:ext>
                  </a:extLst>
                </a:gridCol>
                <a:gridCol w="1776425">
                  <a:extLst>
                    <a:ext uri="{9D8B030D-6E8A-4147-A177-3AD203B41FA5}">
                      <a16:colId xmlns:a16="http://schemas.microsoft.com/office/drawing/2014/main" val="559779608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Počet převzatých osob </a:t>
                      </a:r>
                      <a:r>
                        <a:rPr lang="pl-PL" sz="11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ze strany SVK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Počet nepřevzatých osob </a:t>
                      </a:r>
                      <a:r>
                        <a:rPr lang="pl-PL" sz="11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ze strany SVK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8699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r>
                        <a:rPr lang="pl-PL" sz="11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. 1</a:t>
                      </a:r>
                      <a:r>
                        <a:rPr lang="pl-PL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. - </a:t>
                      </a:r>
                      <a:r>
                        <a:rPr lang="pl-PL" sz="11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2.</a:t>
                      </a:r>
                      <a:r>
                        <a:rPr lang="pl-PL" sz="1100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10</a:t>
                      </a:r>
                      <a:r>
                        <a:rPr lang="pl-PL" sz="11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. 2022</a:t>
                      </a:r>
                      <a:endParaRPr lang="pl-PL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26. 9. - 2.</a:t>
                      </a:r>
                      <a:r>
                        <a:rPr lang="cs-CZ" sz="1100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10</a:t>
                      </a:r>
                      <a:r>
                        <a:rPr lang="cs-CZ" sz="11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. 2022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r>
                        <a:rPr lang="pl-PL" sz="11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. 1</a:t>
                      </a:r>
                      <a:r>
                        <a:rPr lang="pl-PL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. - </a:t>
                      </a:r>
                      <a:r>
                        <a:rPr lang="pl-PL" sz="11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2. 10. 2022</a:t>
                      </a:r>
                      <a:endParaRPr lang="pl-PL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26. 9. - 2.</a:t>
                      </a:r>
                      <a:r>
                        <a:rPr lang="cs-CZ" sz="1100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10</a:t>
                      </a:r>
                      <a:r>
                        <a:rPr lang="cs-CZ" sz="11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. 2022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1602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cs-CZ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cs-CZ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1031</a:t>
                      </a:r>
                      <a:endParaRPr lang="cs-CZ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cs-CZ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3894541"/>
                  </a:ext>
                </a:extLst>
              </a:tr>
            </a:tbl>
          </a:graphicData>
        </a:graphic>
      </p:graphicFrame>
      <p:graphicFrame>
        <p:nvGraphicFramePr>
          <p:cNvPr id="4" name="Tabulka 3"/>
          <p:cNvGraphicFramePr>
            <a:graphicFrameLocks noGrp="1"/>
          </p:cNvGraphicFramePr>
          <p:nvPr>
            <p:extLst/>
          </p:nvPr>
        </p:nvGraphicFramePr>
        <p:xfrm>
          <a:off x="971600" y="2848242"/>
          <a:ext cx="7086600" cy="657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66875">
                  <a:extLst>
                    <a:ext uri="{9D8B030D-6E8A-4147-A177-3AD203B41FA5}">
                      <a16:colId xmlns:a16="http://schemas.microsoft.com/office/drawing/2014/main" val="3052484132"/>
                    </a:ext>
                  </a:extLst>
                </a:gridCol>
                <a:gridCol w="1776425">
                  <a:extLst>
                    <a:ext uri="{9D8B030D-6E8A-4147-A177-3AD203B41FA5}">
                      <a16:colId xmlns:a16="http://schemas.microsoft.com/office/drawing/2014/main" val="4116484652"/>
                    </a:ext>
                  </a:extLst>
                </a:gridCol>
                <a:gridCol w="1766875">
                  <a:extLst>
                    <a:ext uri="{9D8B030D-6E8A-4147-A177-3AD203B41FA5}">
                      <a16:colId xmlns:a16="http://schemas.microsoft.com/office/drawing/2014/main" val="3019011025"/>
                    </a:ext>
                  </a:extLst>
                </a:gridCol>
                <a:gridCol w="1776425">
                  <a:extLst>
                    <a:ext uri="{9D8B030D-6E8A-4147-A177-3AD203B41FA5}">
                      <a16:colId xmlns:a16="http://schemas.microsoft.com/office/drawing/2014/main" val="1973256210"/>
                    </a:ext>
                  </a:extLst>
                </a:gridCol>
              </a:tblGrid>
              <a:tr h="219075"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11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Počet převzatých osob  ze strany SVK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11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Počet nepřevzatých osob ze strany  SVK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1868275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r>
                        <a:rPr lang="pl-PL" sz="11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. 1</a:t>
                      </a:r>
                      <a:r>
                        <a:rPr lang="pl-PL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. - </a:t>
                      </a:r>
                      <a:r>
                        <a:rPr lang="pl-PL" sz="11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2.</a:t>
                      </a:r>
                      <a:r>
                        <a:rPr lang="pl-PL" sz="1100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10</a:t>
                      </a:r>
                      <a:r>
                        <a:rPr lang="pl-PL" sz="11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. 2022</a:t>
                      </a:r>
                      <a:endParaRPr lang="pl-PL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26.</a:t>
                      </a:r>
                      <a:r>
                        <a:rPr lang="cs-CZ" sz="1100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9.</a:t>
                      </a:r>
                      <a:r>
                        <a:rPr lang="cs-CZ" sz="11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- 2.</a:t>
                      </a:r>
                      <a:r>
                        <a:rPr lang="cs-CZ" sz="1100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10</a:t>
                      </a:r>
                      <a:r>
                        <a:rPr lang="cs-CZ" sz="11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. 2022 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r>
                        <a:rPr lang="pl-PL" sz="11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. 1</a:t>
                      </a:r>
                      <a:r>
                        <a:rPr lang="pl-PL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. - </a:t>
                      </a:r>
                      <a:r>
                        <a:rPr lang="pl-PL" sz="11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2.</a:t>
                      </a:r>
                      <a:r>
                        <a:rPr lang="pl-PL" sz="1100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10</a:t>
                      </a:r>
                      <a:r>
                        <a:rPr lang="pl-PL" sz="11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. 2022</a:t>
                      </a:r>
                      <a:endParaRPr lang="pl-PL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26. 9. - 2. 10. 2022</a:t>
                      </a:r>
                      <a:endParaRPr lang="cs-CZ" sz="11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454927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cs-CZ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138</a:t>
                      </a:r>
                      <a:endParaRPr lang="cs-CZ" sz="11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</a:t>
                      </a:r>
                      <a:endParaRPr lang="cs-CZ" sz="11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679</a:t>
                      </a:r>
                      <a:endParaRPr lang="cs-CZ" sz="11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1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287</a:t>
                      </a:r>
                      <a:endParaRPr lang="cs-CZ" sz="11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361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4322563"/>
      </p:ext>
    </p:extLst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110" y="-99392"/>
            <a:ext cx="9191110" cy="6891259"/>
          </a:xfrm>
          <a:prstGeom prst="rect">
            <a:avLst/>
          </a:prstGeom>
        </p:spPr>
      </p:pic>
      <p:sp>
        <p:nvSpPr>
          <p:cNvPr id="9218" name="Zástupný symbol pro datum 3"/>
          <p:cNvSpPr>
            <a:spLocks noGrp="1"/>
          </p:cNvSpPr>
          <p:nvPr>
            <p:ph type="dt" sz="quarter" idx="10"/>
          </p:nvPr>
        </p:nvSpPr>
        <p:spPr>
          <a:xfrm>
            <a:off x="6659562" y="6272361"/>
            <a:ext cx="1774825" cy="21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07FF81D-8C9A-4A45-B991-4212093C7EE4}" type="datetime1">
              <a:rPr lang="cs-CZ" sz="1200" smtClean="0">
                <a:solidFill>
                  <a:schemeClr val="bg1"/>
                </a:solidFill>
              </a:rPr>
              <a:t>06.10.2022</a:t>
            </a:fld>
            <a:endParaRPr lang="cs-CZ" sz="1200" dirty="0">
              <a:solidFill>
                <a:schemeClr val="bg1"/>
              </a:solidFill>
            </a:endParaRP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263080" y="156786"/>
            <a:ext cx="8640960" cy="628717"/>
          </a:xfrm>
          <a:ln>
            <a:noFill/>
          </a:ln>
          <a:effectLst/>
        </p:spPr>
        <p:txBody>
          <a:bodyPr/>
          <a:lstStyle/>
          <a:p>
            <a:pPr algn="ctr">
              <a:defRPr/>
            </a:pPr>
            <a:r>
              <a:rPr lang="cs-CZ" sz="1800" b="1" kern="1200" dirty="0" smtClean="0">
                <a:solidFill>
                  <a:schemeClr val="accent2"/>
                </a:solidFill>
              </a:rPr>
              <a:t>Readmisní </a:t>
            </a:r>
            <a:r>
              <a:rPr lang="cs-CZ" sz="1800" b="1" kern="1200" dirty="0">
                <a:solidFill>
                  <a:schemeClr val="accent2"/>
                </a:solidFill>
              </a:rPr>
              <a:t>řízení se Spolkovou republikou Německo</a:t>
            </a:r>
            <a:endParaRPr lang="cs-CZ" sz="1800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7943850" y="6020098"/>
            <a:ext cx="981075" cy="215900"/>
          </a:xfrm>
        </p:spPr>
        <p:txBody>
          <a:bodyPr/>
          <a:lstStyle/>
          <a:p>
            <a:pPr>
              <a:defRPr/>
            </a:pPr>
            <a:fld id="{5F85F06A-9F7F-445F-94CA-FE2EFC60ED03}" type="slidenum">
              <a:rPr lang="cs-CZ" smtClean="0">
                <a:solidFill>
                  <a:schemeClr val="bg1"/>
                </a:solidFill>
              </a:rPr>
              <a:pPr>
                <a:defRPr/>
              </a:pPr>
              <a:t>13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331640" y="6244191"/>
            <a:ext cx="4679950" cy="288627"/>
          </a:xfrm>
        </p:spPr>
        <p:txBody>
          <a:bodyPr/>
          <a:lstStyle/>
          <a:p>
            <a:pPr>
              <a:defRPr/>
            </a:pPr>
            <a:r>
              <a:rPr lang="cs-CZ" dirty="0">
                <a:solidFill>
                  <a:schemeClr val="bg1"/>
                </a:solidFill>
              </a:rPr>
              <a:t>Pomáhat a chránit</a:t>
            </a: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611560" y="1124744"/>
            <a:ext cx="7920880" cy="4464496"/>
          </a:xfrm>
        </p:spPr>
        <p:txBody>
          <a:bodyPr/>
          <a:lstStyle/>
          <a:p>
            <a:pPr marL="400050" lvl="1" indent="0" algn="just">
              <a:buNone/>
            </a:pPr>
            <a:r>
              <a:rPr lang="cs-CZ" sz="1600" dirty="0" smtClean="0"/>
              <a:t>Počty </a:t>
            </a:r>
            <a:r>
              <a:rPr lang="cs-CZ" sz="1600" dirty="0"/>
              <a:t>realizovaných převzetí bez formalit (tzv. krátkou cestou</a:t>
            </a:r>
            <a:r>
              <a:rPr lang="cs-CZ" sz="1600" dirty="0" smtClean="0"/>
              <a:t>). V období od </a:t>
            </a:r>
            <a:br>
              <a:rPr lang="cs-CZ" sz="1600" dirty="0" smtClean="0"/>
            </a:br>
            <a:r>
              <a:rPr lang="cs-CZ" sz="1600" dirty="0" smtClean="0"/>
              <a:t>1. 1. do </a:t>
            </a:r>
            <a:r>
              <a:rPr lang="cs-CZ" sz="1600" dirty="0"/>
              <a:t>2</a:t>
            </a:r>
            <a:r>
              <a:rPr lang="cs-CZ" sz="1600" dirty="0" smtClean="0"/>
              <a:t>. 10. 2022 nebyl realizován žádný případ formálního převzetí (tzv. dlouhou cestou). </a:t>
            </a:r>
            <a:endParaRPr lang="cs-CZ" sz="1600" dirty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/>
          </p:nvPr>
        </p:nvGraphicFramePr>
        <p:xfrm>
          <a:off x="1043608" y="2121402"/>
          <a:ext cx="7413015" cy="25922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0887">
                  <a:extLst>
                    <a:ext uri="{9D8B030D-6E8A-4147-A177-3AD203B41FA5}">
                      <a16:colId xmlns:a16="http://schemas.microsoft.com/office/drawing/2014/main" val="3638076813"/>
                    </a:ext>
                  </a:extLst>
                </a:gridCol>
                <a:gridCol w="2655824">
                  <a:extLst>
                    <a:ext uri="{9D8B030D-6E8A-4147-A177-3AD203B41FA5}">
                      <a16:colId xmlns:a16="http://schemas.microsoft.com/office/drawing/2014/main" val="3084934219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1508814273"/>
                    </a:ext>
                  </a:extLst>
                </a:gridCol>
              </a:tblGrid>
              <a:tr h="39668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Odbory cizinecké policie KŘP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Počet převzatých osob </a:t>
                      </a:r>
                      <a:r>
                        <a:rPr lang="cs-CZ" sz="1100" u="none" strike="noStrike" dirty="0" smtClean="0">
                          <a:effectLst/>
                        </a:rPr>
                        <a:t/>
                      </a:r>
                      <a:br>
                        <a:rPr lang="cs-CZ" sz="1100" u="none" strike="noStrike" dirty="0" smtClean="0">
                          <a:effectLst/>
                        </a:rPr>
                      </a:br>
                      <a:r>
                        <a:rPr lang="cs-CZ" sz="1100" u="none" strike="noStrike" dirty="0" smtClean="0">
                          <a:effectLst/>
                        </a:rPr>
                        <a:t>1.</a:t>
                      </a:r>
                      <a:r>
                        <a:rPr lang="cs-CZ" sz="1100" u="none" strike="noStrike" baseline="0" dirty="0" smtClean="0">
                          <a:effectLst/>
                        </a:rPr>
                        <a:t> </a:t>
                      </a:r>
                      <a:r>
                        <a:rPr lang="cs-CZ" sz="1100" u="none" strike="noStrike" dirty="0" smtClean="0">
                          <a:effectLst/>
                        </a:rPr>
                        <a:t>1</a:t>
                      </a:r>
                      <a:r>
                        <a:rPr lang="cs-CZ" sz="1100" u="none" strike="noStrike" dirty="0">
                          <a:effectLst/>
                        </a:rPr>
                        <a:t>. </a:t>
                      </a:r>
                      <a:r>
                        <a:rPr lang="cs-CZ" sz="1100" u="none" strike="noStrike" dirty="0" smtClean="0">
                          <a:effectLst/>
                        </a:rPr>
                        <a:t>– 2.</a:t>
                      </a:r>
                      <a:r>
                        <a:rPr lang="cs-CZ" sz="1100" u="none" strike="noStrike" baseline="0" dirty="0" smtClean="0">
                          <a:effectLst/>
                        </a:rPr>
                        <a:t> 10</a:t>
                      </a:r>
                      <a:r>
                        <a:rPr lang="cs-CZ" sz="1100" u="none" strike="noStrike" dirty="0" smtClean="0">
                          <a:effectLst/>
                        </a:rPr>
                        <a:t>. 2022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u="none" strike="noStrike" dirty="0" smtClean="0">
                          <a:effectLst/>
                        </a:rPr>
                        <a:t>Počet převzatých osob </a:t>
                      </a:r>
                      <a:br>
                        <a:rPr lang="cs-CZ" sz="1100" u="none" strike="noStrike" dirty="0" smtClean="0">
                          <a:effectLst/>
                        </a:rPr>
                      </a:br>
                      <a:r>
                        <a:rPr lang="cs-CZ" sz="1100" u="none" strike="noStrike" dirty="0" smtClean="0">
                          <a:effectLst/>
                        </a:rPr>
                        <a:t>26. 9. - 2.</a:t>
                      </a:r>
                      <a:r>
                        <a:rPr lang="cs-CZ" sz="1100" u="none" strike="noStrike" baseline="0" dirty="0" smtClean="0">
                          <a:effectLst/>
                        </a:rPr>
                        <a:t> 10</a:t>
                      </a:r>
                      <a:r>
                        <a:rPr lang="cs-CZ" sz="1100" u="none" strike="noStrike" dirty="0" smtClean="0">
                          <a:effectLst/>
                        </a:rPr>
                        <a:t>. 2022</a:t>
                      </a:r>
                      <a:endParaRPr lang="cs-CZ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424079"/>
                  </a:ext>
                </a:extLst>
              </a:tr>
              <a:tr h="37749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cs-CZ" sz="1100" b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OCP </a:t>
                      </a:r>
                      <a:r>
                        <a:rPr lang="cs-CZ" sz="11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KŘP Jihočeského kraje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cs-CZ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cs-CZ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898802"/>
                  </a:ext>
                </a:extLst>
              </a:tr>
              <a:tr h="364921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OCP </a:t>
                      </a:r>
                      <a:r>
                        <a:rPr lang="cs-CZ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KŘP Plzeňského kraje</a:t>
                      </a:r>
                      <a:endParaRPr lang="cs-CZ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958</a:t>
                      </a:r>
                      <a:endParaRPr lang="cs-CZ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67</a:t>
                      </a:r>
                      <a:endParaRPr lang="cs-CZ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749262"/>
                  </a:ext>
                </a:extLst>
              </a:tr>
              <a:tr h="361676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u="none" strike="noStrike" dirty="0" smtClean="0">
                          <a:effectLst/>
                        </a:rPr>
                        <a:t> OCP </a:t>
                      </a:r>
                      <a:r>
                        <a:rPr lang="cs-CZ" sz="1100" b="0" u="none" strike="noStrike" dirty="0">
                          <a:effectLst/>
                        </a:rPr>
                        <a:t>KŘP Karlovarského kraje 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80</a:t>
                      </a:r>
                      <a:endParaRPr lang="cs-CZ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cs-CZ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629307"/>
                  </a:ext>
                </a:extLst>
              </a:tr>
              <a:tr h="364921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OCP </a:t>
                      </a:r>
                      <a:r>
                        <a:rPr lang="cs-CZ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KŘP Ústeckého kraje</a:t>
                      </a:r>
                      <a:endParaRPr lang="cs-CZ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452</a:t>
                      </a:r>
                      <a:endParaRPr lang="cs-CZ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53</a:t>
                      </a:r>
                      <a:endParaRPr lang="cs-CZ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3153629"/>
                  </a:ext>
                </a:extLst>
              </a:tr>
              <a:tr h="361676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u="none" strike="noStrike" dirty="0" smtClean="0">
                          <a:effectLst/>
                        </a:rPr>
                        <a:t> OCP </a:t>
                      </a:r>
                      <a:r>
                        <a:rPr lang="cs-CZ" sz="1100" b="0" u="none" strike="noStrike" dirty="0">
                          <a:effectLst/>
                        </a:rPr>
                        <a:t>KŘP Libereckého kraje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cs-CZ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cs-CZ" sz="11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374113"/>
                  </a:ext>
                </a:extLst>
              </a:tr>
              <a:tr h="36492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CELKEM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1495</a:t>
                      </a:r>
                      <a:endParaRPr lang="cs-CZ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127</a:t>
                      </a:r>
                      <a:endParaRPr lang="cs-CZ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34701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7457695"/>
      </p:ext>
    </p:extLst>
  </p:cSld>
  <p:clrMapOvr>
    <a:masterClrMapping/>
  </p:clrMapOvr>
  <p:transition spd="med">
    <p:cover dir="r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259"/>
            <a:ext cx="9191110" cy="6891259"/>
          </a:xfrm>
          <a:prstGeom prst="rect">
            <a:avLst/>
          </a:prstGeom>
        </p:spPr>
      </p:pic>
      <p:sp>
        <p:nvSpPr>
          <p:cNvPr id="9218" name="Zástupný symbol pro datum 3"/>
          <p:cNvSpPr>
            <a:spLocks noGrp="1"/>
          </p:cNvSpPr>
          <p:nvPr>
            <p:ph type="dt" sz="quarter" idx="10"/>
          </p:nvPr>
        </p:nvSpPr>
        <p:spPr>
          <a:xfrm>
            <a:off x="6659562" y="6272361"/>
            <a:ext cx="1774825" cy="21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07FF81D-8C9A-4A45-B991-4212093C7EE4}" type="datetime1">
              <a:rPr lang="cs-CZ" sz="1200" smtClean="0">
                <a:solidFill>
                  <a:schemeClr val="bg1"/>
                </a:solidFill>
              </a:rPr>
              <a:t>06.10.2022</a:t>
            </a:fld>
            <a:endParaRPr lang="cs-CZ" sz="1200" dirty="0">
              <a:solidFill>
                <a:schemeClr val="bg1"/>
              </a:solidFill>
            </a:endParaRP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283965" y="188640"/>
            <a:ext cx="8640960" cy="628717"/>
          </a:xfrm>
          <a:ln>
            <a:noFill/>
          </a:ln>
          <a:effectLst/>
        </p:spPr>
        <p:txBody>
          <a:bodyPr/>
          <a:lstStyle/>
          <a:p>
            <a:pPr algn="ctr">
              <a:defRPr/>
            </a:pPr>
            <a:r>
              <a:rPr lang="cs-CZ" sz="1800" b="1" kern="1200" dirty="0" smtClean="0">
                <a:solidFill>
                  <a:schemeClr val="accent2"/>
                </a:solidFill>
              </a:rPr>
              <a:t>Zařízení pro zajištění </a:t>
            </a:r>
            <a:r>
              <a:rPr lang="cs-CZ" sz="1800" b="1" kern="1200" dirty="0" smtClean="0">
                <a:solidFill>
                  <a:schemeClr val="accent2"/>
                </a:solidFill>
              </a:rPr>
              <a:t>cizinců – stav k 05.10.2022</a:t>
            </a:r>
            <a:endParaRPr lang="cs-CZ" sz="1800" b="1" kern="1200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7943850" y="6020098"/>
            <a:ext cx="981075" cy="215900"/>
          </a:xfrm>
        </p:spPr>
        <p:txBody>
          <a:bodyPr/>
          <a:lstStyle/>
          <a:p>
            <a:pPr>
              <a:defRPr/>
            </a:pPr>
            <a:fld id="{5F85F06A-9F7F-445F-94CA-FE2EFC60ED03}" type="slidenum">
              <a:rPr lang="cs-CZ" smtClean="0">
                <a:solidFill>
                  <a:schemeClr val="bg1"/>
                </a:solidFill>
              </a:rPr>
              <a:pPr>
                <a:defRPr/>
              </a:pPr>
              <a:t>14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331640" y="6244191"/>
            <a:ext cx="4679950" cy="288627"/>
          </a:xfrm>
        </p:spPr>
        <p:txBody>
          <a:bodyPr/>
          <a:lstStyle/>
          <a:p>
            <a:pPr>
              <a:defRPr/>
            </a:pPr>
            <a:r>
              <a:rPr lang="cs-CZ" dirty="0">
                <a:solidFill>
                  <a:schemeClr val="bg1"/>
                </a:solidFill>
              </a:rPr>
              <a:t>Pomáhat a chránit</a:t>
            </a:r>
          </a:p>
        </p:txBody>
      </p:sp>
      <p:graphicFrame>
        <p:nvGraphicFramePr>
          <p:cNvPr id="9" name="Zástupný symbol pro obsah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2847986"/>
              </p:ext>
            </p:extLst>
          </p:nvPr>
        </p:nvGraphicFramePr>
        <p:xfrm>
          <a:off x="611560" y="1122832"/>
          <a:ext cx="7944435" cy="37329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97901">
                  <a:extLst>
                    <a:ext uri="{9D8B030D-6E8A-4147-A177-3AD203B41FA5}">
                      <a16:colId xmlns:a16="http://schemas.microsoft.com/office/drawing/2014/main" val="886232891"/>
                    </a:ext>
                  </a:extLst>
                </a:gridCol>
                <a:gridCol w="2213833">
                  <a:extLst>
                    <a:ext uri="{9D8B030D-6E8A-4147-A177-3AD203B41FA5}">
                      <a16:colId xmlns:a16="http://schemas.microsoft.com/office/drawing/2014/main" val="3060917024"/>
                    </a:ext>
                  </a:extLst>
                </a:gridCol>
                <a:gridCol w="2732701">
                  <a:extLst>
                    <a:ext uri="{9D8B030D-6E8A-4147-A177-3AD203B41FA5}">
                      <a16:colId xmlns:a16="http://schemas.microsoft.com/office/drawing/2014/main" val="2429936221"/>
                    </a:ext>
                  </a:extLst>
                </a:gridCol>
              </a:tblGrid>
              <a:tr h="74658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ZZC</a:t>
                      </a:r>
                      <a:endParaRPr lang="cs-CZ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Kapacita</a:t>
                      </a:r>
                      <a:endParaRPr lang="cs-CZ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Obsazenost</a:t>
                      </a:r>
                      <a:endParaRPr lang="cs-CZ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098412"/>
                  </a:ext>
                </a:extLst>
              </a:tr>
              <a:tr h="746589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cs-CZ" sz="1600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B</a:t>
                      </a:r>
                      <a:r>
                        <a:rPr lang="cs-CZ" sz="16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ělá </a:t>
                      </a:r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- Jezová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52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479363"/>
                  </a:ext>
                </a:extLst>
              </a:tr>
              <a:tr h="746589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 smtClean="0">
                          <a:effectLst/>
                        </a:rPr>
                        <a:t> Balková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effectLst/>
                          <a:latin typeface="+mn-lt"/>
                        </a:rPr>
                        <a:t>174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158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2620799"/>
                  </a:ext>
                </a:extLst>
              </a:tr>
              <a:tr h="746589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Vyšní </a:t>
                      </a:r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Lhoty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450*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267</a:t>
                      </a:r>
                      <a:endParaRPr lang="cs-CZ" sz="16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870722"/>
                  </a:ext>
                </a:extLst>
              </a:tr>
              <a:tr h="746589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 smtClean="0">
                          <a:effectLst/>
                        </a:rPr>
                        <a:t> Celkem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1043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477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292347"/>
                  </a:ext>
                </a:extLst>
              </a:tr>
            </a:tbl>
          </a:graphicData>
        </a:graphic>
      </p:graphicFrame>
      <p:sp>
        <p:nvSpPr>
          <p:cNvPr id="11" name="Obdélník 10"/>
          <p:cNvSpPr/>
          <p:nvPr/>
        </p:nvSpPr>
        <p:spPr>
          <a:xfrm>
            <a:off x="2771800" y="5203021"/>
            <a:ext cx="31902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*možnost navýšení kapacity o 88 míst</a:t>
            </a:r>
          </a:p>
        </p:txBody>
      </p:sp>
    </p:spTree>
    <p:extLst>
      <p:ext uri="{BB962C8B-B14F-4D97-AF65-F5344CB8AC3E}">
        <p14:creationId xmlns:p14="http://schemas.microsoft.com/office/powerpoint/2010/main" val="3333895773"/>
      </p:ext>
    </p:extLst>
  </p:cSld>
  <p:clrMapOvr>
    <a:masterClrMapping/>
  </p:clrMapOvr>
  <p:transition spd="med">
    <p:cover dir="r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95" y="-33259"/>
            <a:ext cx="9191110" cy="6891259"/>
          </a:xfrm>
          <a:prstGeom prst="rect">
            <a:avLst/>
          </a:prstGeom>
        </p:spPr>
      </p:pic>
      <p:sp>
        <p:nvSpPr>
          <p:cNvPr id="9218" name="Zástupný symbol pro datum 3"/>
          <p:cNvSpPr>
            <a:spLocks noGrp="1"/>
          </p:cNvSpPr>
          <p:nvPr>
            <p:ph type="dt" sz="quarter" idx="10"/>
          </p:nvPr>
        </p:nvSpPr>
        <p:spPr>
          <a:xfrm>
            <a:off x="6659562" y="6272361"/>
            <a:ext cx="1774825" cy="21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07FF81D-8C9A-4A45-B991-4212093C7EE4}" type="datetime1">
              <a:rPr lang="cs-CZ" sz="1200" smtClean="0">
                <a:solidFill>
                  <a:schemeClr val="bg1"/>
                </a:solidFill>
              </a:rPr>
              <a:t>06.10.2022</a:t>
            </a:fld>
            <a:endParaRPr lang="cs-CZ" sz="1200" dirty="0">
              <a:solidFill>
                <a:schemeClr val="bg1"/>
              </a:solidFill>
            </a:endParaRP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263080" y="156786"/>
            <a:ext cx="8640960" cy="628717"/>
          </a:xfrm>
          <a:ln>
            <a:noFill/>
          </a:ln>
          <a:effectLst/>
        </p:spPr>
        <p:txBody>
          <a:bodyPr/>
          <a:lstStyle/>
          <a:p>
            <a:pPr algn="ctr">
              <a:defRPr/>
            </a:pPr>
            <a:r>
              <a:rPr lang="cs-CZ" sz="1800" b="1" kern="1200" dirty="0" smtClean="0">
                <a:solidFill>
                  <a:schemeClr val="accent2"/>
                </a:solidFill>
              </a:rPr>
              <a:t>Činnost Policie ČR k potírání tranzitní nelegální migrace </a:t>
            </a:r>
            <a:endParaRPr lang="cs-CZ" sz="1800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7943850" y="6020098"/>
            <a:ext cx="981075" cy="215900"/>
          </a:xfrm>
        </p:spPr>
        <p:txBody>
          <a:bodyPr/>
          <a:lstStyle/>
          <a:p>
            <a:pPr>
              <a:defRPr/>
            </a:pPr>
            <a:fld id="{5F85F06A-9F7F-445F-94CA-FE2EFC60ED03}" type="slidenum">
              <a:rPr lang="cs-CZ" smtClean="0">
                <a:solidFill>
                  <a:schemeClr val="bg1"/>
                </a:solidFill>
              </a:rPr>
              <a:pPr>
                <a:defRPr/>
              </a:pPr>
              <a:t>15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331640" y="6244191"/>
            <a:ext cx="4679950" cy="288627"/>
          </a:xfrm>
        </p:spPr>
        <p:txBody>
          <a:bodyPr/>
          <a:lstStyle/>
          <a:p>
            <a:pPr>
              <a:defRPr/>
            </a:pPr>
            <a:r>
              <a:rPr lang="cs-CZ" dirty="0">
                <a:solidFill>
                  <a:schemeClr val="bg1"/>
                </a:solidFill>
              </a:rPr>
              <a:t>Pomáhat a chránit</a:t>
            </a: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544487" y="699694"/>
            <a:ext cx="8078146" cy="5015835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cs-CZ" sz="1600" dirty="0" smtClean="0"/>
              <a:t>Od 1. 1. do 21. 6. 2022 vydávání správního </a:t>
            </a:r>
            <a:r>
              <a:rPr lang="cs-CZ" sz="1600" dirty="0"/>
              <a:t>vyhoštění </a:t>
            </a:r>
            <a:r>
              <a:rPr lang="cs-CZ" sz="1600" dirty="0" smtClean="0"/>
              <a:t>z ČR občanům Sýrie.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sz="1600" dirty="0" smtClean="0"/>
              <a:t>Od 21. 6. 2022 zajišťování občanů Sýrie do ZZC podle § 129 zákona o pobytu cizinců za účelem předání v rámci readmisního řízení na Slovensko.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sz="1600" dirty="0" smtClean="0"/>
              <a:t>Navýšení kapacit v zařízeních pro zajištění cizinců z důvodu jejich naplnění </a:t>
            </a:r>
            <a:br>
              <a:rPr lang="cs-CZ" sz="1600" dirty="0" smtClean="0"/>
            </a:br>
            <a:r>
              <a:rPr lang="cs-CZ" sz="1600" dirty="0" smtClean="0"/>
              <a:t>a z důvodu neplnění readmisní dohody ze strany Slovenska.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sz="1600" dirty="0" smtClean="0"/>
              <a:t>Od 18. 8. 2022 změna postupu v řešení občanů Sýrie, vydávání výjezdního příkazu. 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sz="1600" dirty="0" smtClean="0"/>
              <a:t>Od 1. 9. 2022 zřízení 2 registračních pracovišť cizinecké policie Břeclav a Holešov – činnosti: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sz="1400" dirty="0"/>
              <a:t>d</a:t>
            </a:r>
            <a:r>
              <a:rPr lang="cs-CZ" sz="1400" dirty="0" smtClean="0"/>
              <a:t>ůsledná identifikace cizinců (zajištění, lustrace v databázích, fotografování, daktyloskopování),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sz="1400" dirty="0" smtClean="0"/>
              <a:t>vydání výjezdního příkazu s 30denní lhůtou k opuštění území ČR,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sz="1400" dirty="0"/>
              <a:t>p</a:t>
            </a:r>
            <a:r>
              <a:rPr lang="cs-CZ" sz="1400" dirty="0" smtClean="0"/>
              <a:t>oučení o možnosti setrvat na území ČR – vízum </a:t>
            </a:r>
            <a:r>
              <a:rPr lang="cs-CZ" sz="1400" dirty="0"/>
              <a:t>z</a:t>
            </a:r>
            <a:r>
              <a:rPr lang="cs-CZ" sz="1400" dirty="0" smtClean="0"/>
              <a:t>a účelem strpění (vydává MV ČR),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sz="1400" dirty="0"/>
              <a:t>v případě existence „Potvrzení o setrvání občana třetího státu na území SR“ </a:t>
            </a:r>
            <a:r>
              <a:rPr lang="cs-CZ" sz="1400" dirty="0" smtClean="0"/>
              <a:t>realizace žádosti </a:t>
            </a:r>
            <a:r>
              <a:rPr lang="cs-CZ" sz="1400" dirty="0"/>
              <a:t>o převzetí slovenskými orgány tzv. krátkou cestou, podle čl. 2 odst. 5 dle Dohody mezi vládou České republiky a vládou Slovenské republiky o předávání a přebírání osob na společných státních hranicích</a:t>
            </a:r>
            <a:r>
              <a:rPr lang="cs-CZ" sz="1400" dirty="0" smtClean="0"/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sz="1600" dirty="0" smtClean="0"/>
              <a:t>Realizace namátkových kontrol </a:t>
            </a:r>
            <a:r>
              <a:rPr lang="cs-CZ" sz="1600" dirty="0"/>
              <a:t>v souladu se Schengenským hraničním kodexem, a to především v oblastech blízkých státní hranici se Slovenskem a také na významných silničních a železničních tazích ve vnitrozemí. </a:t>
            </a:r>
            <a:r>
              <a:rPr lang="cs-CZ" sz="1800" b="1" dirty="0" smtClean="0"/>
              <a:t> </a:t>
            </a:r>
            <a:endParaRPr lang="cs-CZ" sz="1800" b="1" dirty="0">
              <a:solidFill>
                <a:srgbClr val="FF0000"/>
              </a:solidFill>
              <a:ea typeface="+mn-ea"/>
              <a:cs typeface="+mn-cs"/>
            </a:endParaRPr>
          </a:p>
          <a:p>
            <a:pPr marL="400050" lvl="1" indent="0" algn="just">
              <a:buNone/>
            </a:pPr>
            <a:endParaRPr lang="cs-CZ" sz="1600" dirty="0" smtClean="0">
              <a:solidFill>
                <a:srgbClr val="FF0000"/>
              </a:solidFill>
            </a:endParaRPr>
          </a:p>
          <a:p>
            <a:pPr marL="400050" lvl="1" indent="0" algn="just">
              <a:buNone/>
            </a:pPr>
            <a:endParaRPr lang="cs-CZ" sz="1600" dirty="0"/>
          </a:p>
          <a:p>
            <a:pPr marL="400050" lvl="1" indent="0" algn="just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2136164"/>
      </p:ext>
    </p:extLst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95" y="-33259"/>
            <a:ext cx="9191110" cy="6891259"/>
          </a:xfrm>
          <a:prstGeom prst="rect">
            <a:avLst/>
          </a:prstGeom>
        </p:spPr>
      </p:pic>
      <p:sp>
        <p:nvSpPr>
          <p:cNvPr id="9218" name="Zástupný symbol pro datum 3"/>
          <p:cNvSpPr>
            <a:spLocks noGrp="1"/>
          </p:cNvSpPr>
          <p:nvPr>
            <p:ph type="dt" sz="quarter" idx="10"/>
          </p:nvPr>
        </p:nvSpPr>
        <p:spPr>
          <a:xfrm>
            <a:off x="6659562" y="6272361"/>
            <a:ext cx="1774825" cy="21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07FF81D-8C9A-4A45-B991-4212093C7EE4}" type="datetime1">
              <a:rPr lang="cs-CZ" sz="1200" smtClean="0">
                <a:solidFill>
                  <a:schemeClr val="bg1"/>
                </a:solidFill>
              </a:rPr>
              <a:t>06.10.2022</a:t>
            </a:fld>
            <a:endParaRPr lang="cs-CZ" sz="1200" dirty="0">
              <a:solidFill>
                <a:schemeClr val="bg1"/>
              </a:solidFill>
            </a:endParaRP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263080" y="156786"/>
            <a:ext cx="8640960" cy="628717"/>
          </a:xfrm>
          <a:ln>
            <a:noFill/>
          </a:ln>
          <a:effectLst/>
        </p:spPr>
        <p:txBody>
          <a:bodyPr/>
          <a:lstStyle/>
          <a:p>
            <a:pPr algn="ctr">
              <a:defRPr/>
            </a:pPr>
            <a:r>
              <a:rPr lang="cs-CZ" sz="1800" b="1" kern="1200" dirty="0" smtClean="0">
                <a:solidFill>
                  <a:schemeClr val="accent2"/>
                </a:solidFill>
              </a:rPr>
              <a:t>Činnost Policie ČR k potírání tranzitní nelegální migrace </a:t>
            </a:r>
            <a:endParaRPr lang="cs-CZ" sz="1800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7943850" y="6020098"/>
            <a:ext cx="981075" cy="215900"/>
          </a:xfrm>
        </p:spPr>
        <p:txBody>
          <a:bodyPr/>
          <a:lstStyle/>
          <a:p>
            <a:pPr>
              <a:defRPr/>
            </a:pPr>
            <a:fld id="{5F85F06A-9F7F-445F-94CA-FE2EFC60ED03}" type="slidenum">
              <a:rPr lang="cs-CZ" smtClean="0">
                <a:solidFill>
                  <a:schemeClr val="bg1"/>
                </a:solidFill>
              </a:rPr>
              <a:pPr>
                <a:defRPr/>
              </a:pPr>
              <a:t>16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331640" y="6244191"/>
            <a:ext cx="4679950" cy="288627"/>
          </a:xfrm>
        </p:spPr>
        <p:txBody>
          <a:bodyPr/>
          <a:lstStyle/>
          <a:p>
            <a:pPr>
              <a:defRPr/>
            </a:pPr>
            <a:r>
              <a:rPr lang="cs-CZ" dirty="0">
                <a:solidFill>
                  <a:schemeClr val="bg1"/>
                </a:solidFill>
              </a:rPr>
              <a:t>Pomáhat a chránit</a:t>
            </a: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539552" y="634524"/>
            <a:ext cx="8078146" cy="517074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endParaRPr lang="cs-CZ" sz="1600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sz="1600" dirty="0" smtClean="0"/>
              <a:t>Aktivní výměna informaci se zahraničními bezpečnostními sbory.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sz="1600" dirty="0" smtClean="0"/>
              <a:t>Jednání policejního prezidenta s policejním prezidentem PZ SR k situaci v oblasti nelegální migrace a dodržování readmisních dohod.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sz="1600" dirty="0" smtClean="0"/>
              <a:t>Jednání policejního prezidenta a vedení KŘP Plzeňského kraje s policejním prezidentem BPOLD Mnichov (Bavorsko) na téma nelegální migrace.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sz="1600" dirty="0" smtClean="0"/>
              <a:t>Realizace součinnostních cvičení ke společnému postupu a spolupráci v případě znovuzavedení ochrany na vnitřních hranicích ČR ve smyslu čl. 23 až 31 Schengenského hraničního kodexu (cvičení MORAVA).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sz="1600" dirty="0" smtClean="0"/>
              <a:t>Komunikace hlavního hraničního zmocněnce ČR (ředitel ŘSCP) s hlavním hraničním zmocněncem SR k situaci nelegální migrace obou států a žádost </a:t>
            </a:r>
            <a:br>
              <a:rPr lang="cs-CZ" sz="1600" dirty="0" smtClean="0"/>
            </a:br>
            <a:r>
              <a:rPr lang="cs-CZ" sz="1600" dirty="0" smtClean="0"/>
              <a:t>o důsledné dodržování Slovenska k přebírání osob v rámci uzavřené readmisní dohody mezi ČR a SR.</a:t>
            </a:r>
            <a:endParaRPr lang="cs-CZ" sz="1800" dirty="0" smtClean="0"/>
          </a:p>
          <a:p>
            <a:pPr marL="0" indent="0" algn="just">
              <a:buNone/>
            </a:pPr>
            <a:r>
              <a:rPr lang="cs-CZ" sz="1800" b="1" dirty="0" smtClean="0"/>
              <a:t>    </a:t>
            </a:r>
            <a:endParaRPr lang="cs-CZ" sz="1800" b="1" dirty="0">
              <a:solidFill>
                <a:srgbClr val="FF0000"/>
              </a:solidFill>
              <a:ea typeface="+mn-ea"/>
              <a:cs typeface="+mn-cs"/>
            </a:endParaRPr>
          </a:p>
          <a:p>
            <a:pPr marL="400050" lvl="1" indent="0" algn="just">
              <a:buNone/>
            </a:pPr>
            <a:endParaRPr lang="cs-CZ" sz="1600" dirty="0" smtClean="0">
              <a:solidFill>
                <a:srgbClr val="FF0000"/>
              </a:solidFill>
            </a:endParaRPr>
          </a:p>
          <a:p>
            <a:pPr marL="400050" lvl="1" indent="0" algn="just">
              <a:buNone/>
            </a:pPr>
            <a:endParaRPr lang="cs-CZ" sz="1600" dirty="0"/>
          </a:p>
          <a:p>
            <a:pPr marL="400050" lvl="1" indent="0" algn="just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6456404"/>
      </p:ext>
    </p:extLst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95" y="-33259"/>
            <a:ext cx="9191110" cy="6891259"/>
          </a:xfrm>
          <a:prstGeom prst="rect">
            <a:avLst/>
          </a:prstGeom>
        </p:spPr>
      </p:pic>
      <p:sp>
        <p:nvSpPr>
          <p:cNvPr id="9218" name="Zástupný symbol pro datum 3"/>
          <p:cNvSpPr>
            <a:spLocks noGrp="1"/>
          </p:cNvSpPr>
          <p:nvPr>
            <p:ph type="dt" sz="quarter" idx="10"/>
          </p:nvPr>
        </p:nvSpPr>
        <p:spPr>
          <a:xfrm>
            <a:off x="6659562" y="6272361"/>
            <a:ext cx="1774825" cy="21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07FF81D-8C9A-4A45-B991-4212093C7EE4}" type="datetime1">
              <a:rPr lang="cs-CZ" sz="1200" smtClean="0">
                <a:solidFill>
                  <a:schemeClr val="bg1"/>
                </a:solidFill>
              </a:rPr>
              <a:t>06.10.2022</a:t>
            </a:fld>
            <a:endParaRPr lang="cs-CZ" sz="1200" dirty="0">
              <a:solidFill>
                <a:schemeClr val="bg1"/>
              </a:solidFill>
            </a:endParaRP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263080" y="156786"/>
            <a:ext cx="8640960" cy="628717"/>
          </a:xfrm>
          <a:ln>
            <a:noFill/>
          </a:ln>
          <a:effectLst/>
        </p:spPr>
        <p:txBody>
          <a:bodyPr/>
          <a:lstStyle/>
          <a:p>
            <a:pPr algn="ctr">
              <a:defRPr/>
            </a:pPr>
            <a:r>
              <a:rPr lang="cs-CZ" sz="1800" b="1" kern="1200" dirty="0" smtClean="0">
                <a:solidFill>
                  <a:schemeClr val="accent2"/>
                </a:solidFill>
              </a:rPr>
              <a:t>Navrhovaná opatření k řešení nárůstu nelegální tranzitní migrace </a:t>
            </a:r>
            <a:endParaRPr lang="cs-CZ" sz="1800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7943850" y="6020098"/>
            <a:ext cx="981075" cy="215900"/>
          </a:xfrm>
        </p:spPr>
        <p:txBody>
          <a:bodyPr/>
          <a:lstStyle/>
          <a:p>
            <a:pPr>
              <a:defRPr/>
            </a:pPr>
            <a:fld id="{5F85F06A-9F7F-445F-94CA-FE2EFC60ED03}" type="slidenum">
              <a:rPr lang="cs-CZ" smtClean="0">
                <a:solidFill>
                  <a:schemeClr val="bg1"/>
                </a:solidFill>
              </a:rPr>
              <a:pPr>
                <a:defRPr/>
              </a:pPr>
              <a:t>17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331640" y="6244191"/>
            <a:ext cx="4679950" cy="288627"/>
          </a:xfrm>
        </p:spPr>
        <p:txBody>
          <a:bodyPr/>
          <a:lstStyle/>
          <a:p>
            <a:pPr>
              <a:defRPr/>
            </a:pPr>
            <a:r>
              <a:rPr lang="cs-CZ" dirty="0">
                <a:solidFill>
                  <a:schemeClr val="bg1"/>
                </a:solidFill>
              </a:rPr>
              <a:t>Pomáhat a chránit</a:t>
            </a:r>
          </a:p>
        </p:txBody>
      </p:sp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544487" y="699694"/>
            <a:ext cx="8078146" cy="5015835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cs-CZ" sz="1600" dirty="0" smtClean="0"/>
              <a:t>Nadále realizovat namátkové kontroly </a:t>
            </a:r>
            <a:r>
              <a:rPr lang="cs-CZ" sz="1600" dirty="0"/>
              <a:t>v souladu se Schengenským hraničním kodexem, a to především v oblastech blízkých státní hranici se Slovenskem a také na významných silničních a železničních tazích ve vnitrozemí. </a:t>
            </a:r>
            <a:endParaRPr lang="cs-CZ" sz="1600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sz="1600" dirty="0" smtClean="0"/>
              <a:t>U cizinců, </a:t>
            </a:r>
            <a:r>
              <a:rPr lang="cs-CZ" sz="1600" dirty="0"/>
              <a:t>kteří nelegálně vstoupí na naše </a:t>
            </a:r>
            <a:r>
              <a:rPr lang="cs-CZ" sz="1600" dirty="0" smtClean="0"/>
              <a:t>území nadále přistupovat k omezeni </a:t>
            </a:r>
            <a:r>
              <a:rPr lang="cs-CZ" sz="1600" dirty="0"/>
              <a:t>na osobní svobodě v souladu s právními </a:t>
            </a:r>
            <a:r>
              <a:rPr lang="cs-CZ" sz="1600" dirty="0" smtClean="0"/>
              <a:t>předpisy a u každého zajištěného cizince provádět administrativní úkony spočívající zejména ve zjišťování </a:t>
            </a:r>
            <a:r>
              <a:rPr lang="cs-CZ" sz="1600" dirty="0"/>
              <a:t>a ověřování </a:t>
            </a:r>
            <a:r>
              <a:rPr lang="cs-CZ" sz="1600" dirty="0" smtClean="0"/>
              <a:t>totožnosti, pořizování fotografie, snímání biometrických údajů a nezbytné </a:t>
            </a:r>
            <a:r>
              <a:rPr lang="cs-CZ" sz="1600" dirty="0"/>
              <a:t>bezpečnostní prověrky. </a:t>
            </a:r>
            <a:endParaRPr lang="cs-CZ" sz="1600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sz="1600" dirty="0" smtClean="0"/>
              <a:t>V rámci mezinárodní spolupráce a výměny informaci se zaměřit na odhalování převaděčů a organizátorů nedovoleného překračování státních hranic s následným řešením protiprávního jednání v rámci trestního řízení.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sz="1600" dirty="0" smtClean="0"/>
              <a:t>Otevřeně sdělovat směrem k veřejnosti, že Česká republika dodržuje veškeré mezinárodní dohody či právní předpisy a zároveň nechce dopustit neřízenou nelegální tranzitní migraci přes své území.</a:t>
            </a:r>
            <a:endParaRPr lang="cs-CZ" sz="1400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cs-CZ" sz="1600" dirty="0" smtClean="0"/>
              <a:t>Vyvinout tlak na státy EU, kterými prochází tzv. balkánská cesta, ve vztahu dodržování readmisních dohod. Zároveň je nutné začít jednat o konkrétních krocích k řešení nárůstu nelegální tranzitní migrace na úrovni EU, včetně zapojení příslušných orgánů EU do řešení aktuální situace na vnější hranici Schengenského prostoru. </a:t>
            </a:r>
            <a:r>
              <a:rPr lang="cs-CZ" sz="1800" b="1" dirty="0" smtClean="0"/>
              <a:t> </a:t>
            </a:r>
            <a:endParaRPr lang="cs-CZ" sz="1800" b="1" dirty="0">
              <a:solidFill>
                <a:srgbClr val="FF0000"/>
              </a:solidFill>
              <a:ea typeface="+mn-ea"/>
              <a:cs typeface="+mn-cs"/>
            </a:endParaRPr>
          </a:p>
          <a:p>
            <a:pPr marL="400050" lvl="1" indent="0" algn="just">
              <a:buNone/>
            </a:pPr>
            <a:endParaRPr lang="cs-CZ" sz="1600" dirty="0" smtClean="0">
              <a:solidFill>
                <a:srgbClr val="FF0000"/>
              </a:solidFill>
            </a:endParaRPr>
          </a:p>
          <a:p>
            <a:pPr marL="400050" lvl="1" indent="0" algn="just">
              <a:buNone/>
            </a:pPr>
            <a:endParaRPr lang="cs-CZ" sz="1600" dirty="0"/>
          </a:p>
          <a:p>
            <a:pPr marL="400050" lvl="1" indent="0" algn="just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9520992"/>
      </p:ext>
    </p:extLst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95" y="-33259"/>
            <a:ext cx="9191110" cy="6891259"/>
          </a:xfrm>
          <a:prstGeom prst="rect">
            <a:avLst/>
          </a:prstGeom>
        </p:spPr>
      </p:pic>
      <p:sp>
        <p:nvSpPr>
          <p:cNvPr id="9218" name="Zástupný symbol pro datum 3"/>
          <p:cNvSpPr>
            <a:spLocks noGrp="1"/>
          </p:cNvSpPr>
          <p:nvPr>
            <p:ph type="dt" sz="quarter" idx="10"/>
          </p:nvPr>
        </p:nvSpPr>
        <p:spPr>
          <a:xfrm>
            <a:off x="6659562" y="6272361"/>
            <a:ext cx="1774825" cy="21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07FF81D-8C9A-4A45-B991-4212093C7EE4}" type="datetime1">
              <a:rPr lang="cs-CZ" sz="1200" smtClean="0">
                <a:solidFill>
                  <a:schemeClr val="bg1"/>
                </a:solidFill>
              </a:rPr>
              <a:t>06.10.2022</a:t>
            </a:fld>
            <a:endParaRPr lang="cs-CZ" sz="1200" dirty="0">
              <a:solidFill>
                <a:schemeClr val="bg1"/>
              </a:solidFill>
            </a:endParaRP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263080" y="156786"/>
            <a:ext cx="8640960" cy="628717"/>
          </a:xfrm>
          <a:ln>
            <a:noFill/>
          </a:ln>
          <a:effectLst/>
        </p:spPr>
        <p:txBody>
          <a:bodyPr/>
          <a:lstStyle/>
          <a:p>
            <a:pPr algn="ctr">
              <a:defRPr/>
            </a:pPr>
            <a:r>
              <a:rPr lang="cs-CZ" sz="1800" b="1" kern="1200" dirty="0" smtClean="0">
                <a:solidFill>
                  <a:schemeClr val="accent2"/>
                </a:solidFill>
              </a:rPr>
              <a:t>Znovuzavedení ochrany vnitřních hranic</a:t>
            </a:r>
            <a:endParaRPr lang="cs-CZ" sz="1800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7943850" y="6020098"/>
            <a:ext cx="981075" cy="215900"/>
          </a:xfrm>
        </p:spPr>
        <p:txBody>
          <a:bodyPr/>
          <a:lstStyle/>
          <a:p>
            <a:pPr>
              <a:defRPr/>
            </a:pPr>
            <a:fld id="{5F85F06A-9F7F-445F-94CA-FE2EFC60ED03}" type="slidenum">
              <a:rPr lang="cs-CZ" smtClean="0">
                <a:solidFill>
                  <a:schemeClr val="bg1"/>
                </a:solidFill>
              </a:rPr>
              <a:pPr>
                <a:defRPr/>
              </a:pPr>
              <a:t>18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331640" y="6244191"/>
            <a:ext cx="4679950" cy="288627"/>
          </a:xfrm>
        </p:spPr>
        <p:txBody>
          <a:bodyPr/>
          <a:lstStyle/>
          <a:p>
            <a:pPr>
              <a:defRPr/>
            </a:pPr>
            <a:r>
              <a:rPr lang="cs-CZ" dirty="0">
                <a:solidFill>
                  <a:schemeClr val="bg1"/>
                </a:solidFill>
              </a:rPr>
              <a:t>Pomáhat a chránit</a:t>
            </a:r>
          </a:p>
        </p:txBody>
      </p:sp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544487" y="699694"/>
            <a:ext cx="8078146" cy="5015835"/>
          </a:xfrm>
        </p:spPr>
        <p:txBody>
          <a:bodyPr/>
          <a:lstStyle/>
          <a:p>
            <a:pPr marL="400050" lvl="1" indent="0" algn="just">
              <a:buNone/>
            </a:pPr>
            <a:r>
              <a:rPr lang="cs-CZ" sz="1400" dirty="0" smtClean="0"/>
              <a:t>Vláda </a:t>
            </a:r>
            <a:r>
              <a:rPr lang="cs-CZ" sz="1400" dirty="0"/>
              <a:t>České republiky jako orgán příslušný podle § 11 odst. 1 zákona č. 191/2016 Sb., o ochraně státních hranic České republiky a ve smyslu čl. 28 odst. 1 nařízení Evropského parlamentu a Rady (EU) 2016/399 Schengenský hraniční kodex v souvislosti s bezprostřední hrozbou pro veřejný pořádek a vnitřní bezpečnost České republiky spojenou s prudkým nárůstem nelegální sekundární (tranzitní) migrace, zvýšenou aktivitou organizovaných skupin převaděčů a zhoršení migrační a bezpečnostní situace na vnějších hranicích EU </a:t>
            </a:r>
            <a:r>
              <a:rPr lang="cs-CZ" sz="1400" b="1" dirty="0"/>
              <a:t>dočasně znovu zavádí ochranu vnitřních hranic České republiky, </a:t>
            </a:r>
            <a:r>
              <a:rPr lang="cs-CZ" sz="1400" dirty="0"/>
              <a:t>a to v období </a:t>
            </a:r>
            <a:r>
              <a:rPr lang="cs-CZ" sz="1400" b="1" dirty="0"/>
              <a:t>od 29. září 2022 00:00 do 8. října 2022 23:59 na celém úseku pozemní hranice se Slovenskou republikou</a:t>
            </a:r>
            <a:r>
              <a:rPr lang="cs-CZ" sz="1400" dirty="0" smtClean="0"/>
              <a:t>.</a:t>
            </a:r>
          </a:p>
          <a:p>
            <a:pPr marL="400050" lvl="1" indent="0" algn="just">
              <a:buNone/>
            </a:pPr>
            <a:endParaRPr lang="cs-CZ" sz="1400" dirty="0"/>
          </a:p>
          <a:p>
            <a:pPr marL="685800" lvl="1" algn="just"/>
            <a:r>
              <a:rPr lang="cs-CZ" sz="1400" dirty="0" smtClean="0"/>
              <a:t>Dle Čl. 28 Schengenského hraničního kodexu je členský stát oprávněn, pokud bezpečnostní hrozba pro veřejný pořádek a vnitřní bezpečnost  trvá déle, opakovaně rozhodnout o prodloužení ochrany vnitřních hranic vždy nejvýše o dvacet dní.</a:t>
            </a:r>
            <a:endParaRPr lang="cs-CZ" sz="1000" dirty="0" smtClean="0"/>
          </a:p>
          <a:p>
            <a:pPr marL="400050" lvl="1" indent="-400050">
              <a:buFont typeface="Wingdings" panose="05000000000000000000" pitchFamily="2" charset="2"/>
              <a:buChar char="Ø"/>
            </a:pPr>
            <a:endParaRPr lang="cs-CZ" sz="1000" b="1" dirty="0" smtClean="0"/>
          </a:p>
          <a:p>
            <a:pPr marL="1117600" lvl="1" indent="-400050"/>
            <a:endParaRPr lang="cs-CZ" sz="1000" b="1" dirty="0"/>
          </a:p>
          <a:p>
            <a:pPr marL="285750" lvl="1"/>
            <a:endParaRPr lang="cs-CZ" sz="1200" dirty="0"/>
          </a:p>
          <a:p>
            <a:pPr marL="285750" lvl="1"/>
            <a:endParaRPr lang="cs-CZ" sz="1200" dirty="0"/>
          </a:p>
          <a:p>
            <a:pPr lvl="1"/>
            <a:endParaRPr lang="cs-CZ" sz="1200" dirty="0"/>
          </a:p>
          <a:p>
            <a:pPr marL="400050" lvl="1" indent="0" algn="just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7531472"/>
      </p:ext>
    </p:extLst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95" y="-33259"/>
            <a:ext cx="9191110" cy="6891259"/>
          </a:xfrm>
          <a:prstGeom prst="rect">
            <a:avLst/>
          </a:prstGeom>
        </p:spPr>
      </p:pic>
      <p:sp>
        <p:nvSpPr>
          <p:cNvPr id="9218" name="Zástupný symbol pro datum 3"/>
          <p:cNvSpPr>
            <a:spLocks noGrp="1"/>
          </p:cNvSpPr>
          <p:nvPr>
            <p:ph type="dt" sz="quarter" idx="10"/>
          </p:nvPr>
        </p:nvSpPr>
        <p:spPr>
          <a:xfrm>
            <a:off x="6659562" y="6272361"/>
            <a:ext cx="1774825" cy="21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07FF81D-8C9A-4A45-B991-4212093C7EE4}" type="datetime1">
              <a:rPr lang="cs-CZ" sz="1200" smtClean="0">
                <a:solidFill>
                  <a:schemeClr val="bg1"/>
                </a:solidFill>
              </a:rPr>
              <a:t>06.10.2022</a:t>
            </a:fld>
            <a:endParaRPr lang="cs-CZ" sz="1200" dirty="0">
              <a:solidFill>
                <a:schemeClr val="bg1"/>
              </a:solidFill>
            </a:endParaRP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263080" y="156786"/>
            <a:ext cx="8640960" cy="628717"/>
          </a:xfrm>
          <a:ln>
            <a:noFill/>
          </a:ln>
          <a:effectLst/>
        </p:spPr>
        <p:txBody>
          <a:bodyPr/>
          <a:lstStyle/>
          <a:p>
            <a:pPr algn="ctr">
              <a:defRPr/>
            </a:pPr>
            <a:r>
              <a:rPr lang="cs-CZ" sz="1800" b="1" kern="1200" dirty="0" smtClean="0">
                <a:solidFill>
                  <a:schemeClr val="accent2"/>
                </a:solidFill>
              </a:rPr>
              <a:t>Znovuzavedení ochrany vnitřních hranic</a:t>
            </a:r>
            <a:endParaRPr lang="cs-CZ" sz="1800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7943850" y="6020098"/>
            <a:ext cx="981075" cy="215900"/>
          </a:xfrm>
        </p:spPr>
        <p:txBody>
          <a:bodyPr/>
          <a:lstStyle/>
          <a:p>
            <a:pPr>
              <a:defRPr/>
            </a:pPr>
            <a:fld id="{5F85F06A-9F7F-445F-94CA-FE2EFC60ED03}" type="slidenum">
              <a:rPr lang="cs-CZ" smtClean="0">
                <a:solidFill>
                  <a:schemeClr val="bg1"/>
                </a:solidFill>
              </a:rPr>
              <a:pPr>
                <a:defRPr/>
              </a:pPr>
              <a:t>19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331640" y="6244191"/>
            <a:ext cx="4679950" cy="288627"/>
          </a:xfrm>
        </p:spPr>
        <p:txBody>
          <a:bodyPr/>
          <a:lstStyle/>
          <a:p>
            <a:pPr>
              <a:defRPr/>
            </a:pPr>
            <a:r>
              <a:rPr lang="cs-CZ" dirty="0">
                <a:solidFill>
                  <a:schemeClr val="bg1"/>
                </a:solidFill>
              </a:rPr>
              <a:t>Pomáhat a chránit</a:t>
            </a:r>
          </a:p>
        </p:txBody>
      </p:sp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544487" y="699694"/>
            <a:ext cx="8078146" cy="5015835"/>
          </a:xfrm>
        </p:spPr>
        <p:txBody>
          <a:bodyPr/>
          <a:lstStyle/>
          <a:p>
            <a:pPr lvl="1" indent="-342900" algn="just">
              <a:buFont typeface="+mj-lt"/>
              <a:buAutoNum type="arabicPeriod"/>
            </a:pPr>
            <a:r>
              <a:rPr lang="cs-CZ" sz="1400" b="1" dirty="0"/>
              <a:t>Vláda ČR nebo MV opatřením obecné povahy vyhlásí dočasné znovuzavedení ochrany vnitřních </a:t>
            </a:r>
            <a:r>
              <a:rPr lang="cs-CZ" sz="1400" b="1" dirty="0" smtClean="0"/>
              <a:t>hranic</a:t>
            </a:r>
          </a:p>
          <a:p>
            <a:pPr marL="400050" lvl="1" indent="0" algn="just">
              <a:buNone/>
            </a:pPr>
            <a:endParaRPr lang="cs-CZ" sz="1400" b="1" dirty="0" smtClean="0"/>
          </a:p>
          <a:p>
            <a:pPr lvl="1" indent="-342900" algn="just">
              <a:buFont typeface="Arial" panose="020B0604020202020204" pitchFamily="34" charset="0"/>
              <a:buChar char="•"/>
            </a:pPr>
            <a:r>
              <a:rPr lang="cs-CZ" sz="1200" dirty="0"/>
              <a:t>§ 12 odst. 1 zákona č. 191/2016 Sb., o ochraně státních hranic ČR a o změně souvisejících zákonů, dává </a:t>
            </a:r>
            <a:r>
              <a:rPr lang="cs-CZ" sz="1200" b="1" dirty="0"/>
              <a:t>možnost </a:t>
            </a:r>
            <a:r>
              <a:rPr lang="cs-CZ" sz="1200" b="1" dirty="0" smtClean="0"/>
              <a:t>Ministerstvu </a:t>
            </a:r>
            <a:r>
              <a:rPr lang="cs-CZ" sz="1200" b="1" dirty="0"/>
              <a:t>vnitra </a:t>
            </a:r>
            <a:r>
              <a:rPr lang="cs-CZ" sz="1200" dirty="0"/>
              <a:t>v případě bezprostřední vážné hrozby pro veřejný pořádek nebo vnitřní bezpečnost mimořádným opatřením dočasně znovu zavést ochranu vnitřních hranic</a:t>
            </a:r>
            <a:r>
              <a:rPr lang="cs-CZ" sz="1200" dirty="0" smtClean="0"/>
              <a:t>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cs-CZ" sz="1100" dirty="0" smtClean="0"/>
              <a:t>mimořádné </a:t>
            </a:r>
            <a:r>
              <a:rPr lang="cs-CZ" sz="1100" dirty="0"/>
              <a:t>opatření ministerstva stanoví časový a územní rozsah dočasného znovuzavedení ochrany vnitřních hranic a způsob provádění ochrany vnitřních </a:t>
            </a:r>
            <a:r>
              <a:rPr lang="cs-CZ" sz="1100" dirty="0" smtClean="0"/>
              <a:t>hranic</a:t>
            </a:r>
            <a:endParaRPr lang="cs-CZ" sz="11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cs-CZ" sz="1100" dirty="0"/>
              <a:t>mimořádné opatření ministerstva může dále stanovit, že vnitřní hranice lze překračovat pouze v místě a v době v něm </a:t>
            </a:r>
            <a:r>
              <a:rPr lang="cs-CZ" sz="1100" dirty="0" smtClean="0"/>
              <a:t>určených</a:t>
            </a:r>
            <a:endParaRPr lang="cs-CZ" sz="11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cs-CZ" sz="1100" dirty="0"/>
              <a:t>mimořádné opatření ministerstva </a:t>
            </a:r>
            <a:r>
              <a:rPr lang="cs-CZ" sz="1100" b="1" u="sng" dirty="0"/>
              <a:t>pozbývá platnosti nejpozději 5 dnů ode dne nabytí jeho účinnosti</a:t>
            </a:r>
            <a:r>
              <a:rPr lang="cs-CZ" sz="1100" dirty="0"/>
              <a:t> (§ 12 odst. 5 zák. č.191/2016 Sb</a:t>
            </a:r>
            <a:r>
              <a:rPr lang="cs-CZ" sz="1100" dirty="0" smtClean="0"/>
              <a:t>.)</a:t>
            </a:r>
            <a:endParaRPr lang="cs-CZ" sz="1100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cs-CZ" sz="1100" dirty="0"/>
              <a:t>mimořádným opatřením ministerstva </a:t>
            </a:r>
            <a:r>
              <a:rPr lang="cs-CZ" sz="1100" b="1" dirty="0"/>
              <a:t>lze povolat pouze příslušníky </a:t>
            </a:r>
            <a:r>
              <a:rPr lang="cs-CZ" sz="1100" b="1" dirty="0" smtClean="0"/>
              <a:t>PČR.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cs-CZ" sz="1100" dirty="0"/>
          </a:p>
          <a:p>
            <a:pPr marL="717550"/>
            <a:r>
              <a:rPr lang="cs-CZ" sz="1200" dirty="0"/>
              <a:t>§ 11 odst. 1 zákona  č. 191/2016 Sb. dává </a:t>
            </a:r>
            <a:r>
              <a:rPr lang="cs-CZ" sz="1200" b="1" dirty="0"/>
              <a:t>možnost Vládě ČR </a:t>
            </a:r>
            <a:r>
              <a:rPr lang="cs-CZ" sz="1200" dirty="0"/>
              <a:t>opatřením obecné povahy dočasně znovu zavést ochranu vnitřních hranic</a:t>
            </a:r>
            <a:r>
              <a:rPr lang="cs-CZ" sz="1400" dirty="0" smtClean="0"/>
              <a:t>.</a:t>
            </a:r>
          </a:p>
          <a:p>
            <a:pPr marL="285750" lvl="1">
              <a:buFont typeface="Wingdings" panose="05000000000000000000" pitchFamily="2" charset="2"/>
              <a:buChar char="Ø"/>
            </a:pPr>
            <a:r>
              <a:rPr lang="cs-CZ" sz="1100" dirty="0"/>
              <a:t>opatření obecné povahy stanoví časový a územní rozsah dočasného znovuzavedení ochrany vnitřních hranic a způsob provádění ochrany vnitřních </a:t>
            </a:r>
            <a:r>
              <a:rPr lang="cs-CZ" sz="1100" dirty="0" smtClean="0"/>
              <a:t>hranic</a:t>
            </a:r>
          </a:p>
          <a:p>
            <a:pPr marL="285750" lvl="1">
              <a:buFont typeface="Wingdings" panose="05000000000000000000" pitchFamily="2" charset="2"/>
              <a:buChar char="Ø"/>
            </a:pPr>
            <a:r>
              <a:rPr lang="cs-CZ" sz="1100" dirty="0"/>
              <a:t>opatření obecné povahy může dále stanovit, že vnitřní hranice lze překračovat pouze v místě a v době v něm </a:t>
            </a:r>
            <a:r>
              <a:rPr lang="cs-CZ" sz="1100" dirty="0" smtClean="0"/>
              <a:t>určených</a:t>
            </a:r>
            <a:endParaRPr lang="cs-CZ" sz="1100" dirty="0"/>
          </a:p>
          <a:p>
            <a:pPr marL="1117600" lvl="1" indent="-400050">
              <a:buFont typeface="Wingdings" panose="05000000000000000000" pitchFamily="2" charset="2"/>
              <a:buChar char="Ø"/>
            </a:pPr>
            <a:endParaRPr lang="cs-CZ" sz="1000" dirty="0" smtClean="0"/>
          </a:p>
          <a:p>
            <a:pPr marL="400050" lvl="1" indent="-400050">
              <a:buFont typeface="Wingdings" panose="05000000000000000000" pitchFamily="2" charset="2"/>
              <a:buChar char="Ø"/>
            </a:pPr>
            <a:endParaRPr lang="cs-CZ" sz="1000" b="1" dirty="0" smtClean="0"/>
          </a:p>
          <a:p>
            <a:pPr marL="1117600" lvl="1" indent="-400050"/>
            <a:endParaRPr lang="cs-CZ" sz="1000" b="1" dirty="0"/>
          </a:p>
          <a:p>
            <a:pPr marL="285750" lvl="1"/>
            <a:endParaRPr lang="cs-CZ" sz="1200" dirty="0"/>
          </a:p>
          <a:p>
            <a:pPr marL="285750" lvl="1"/>
            <a:endParaRPr lang="cs-CZ" sz="1200" dirty="0"/>
          </a:p>
          <a:p>
            <a:pPr lvl="1"/>
            <a:endParaRPr lang="cs-CZ" sz="1200" dirty="0"/>
          </a:p>
          <a:p>
            <a:pPr marL="400050" lvl="1" indent="0" algn="just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9553922"/>
      </p:ext>
    </p:extLst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670" y="-1364"/>
            <a:ext cx="9191110" cy="6891259"/>
          </a:xfrm>
          <a:prstGeom prst="rect">
            <a:avLst/>
          </a:prstGeom>
        </p:spPr>
      </p:pic>
      <p:sp>
        <p:nvSpPr>
          <p:cNvPr id="9218" name="Zástupný symbol pro datum 3"/>
          <p:cNvSpPr>
            <a:spLocks noGrp="1"/>
          </p:cNvSpPr>
          <p:nvPr>
            <p:ph type="dt" sz="quarter" idx="10"/>
          </p:nvPr>
        </p:nvSpPr>
        <p:spPr>
          <a:xfrm>
            <a:off x="6659562" y="6272361"/>
            <a:ext cx="1774825" cy="21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07FF81D-8C9A-4A45-B991-4212093C7EE4}" type="datetime1">
              <a:rPr lang="cs-CZ" sz="1200" smtClean="0">
                <a:solidFill>
                  <a:schemeClr val="bg1"/>
                </a:solidFill>
              </a:rPr>
              <a:t>06.10.2022</a:t>
            </a:fld>
            <a:endParaRPr lang="cs-CZ" sz="1200" dirty="0">
              <a:solidFill>
                <a:schemeClr val="bg1"/>
              </a:solidFill>
            </a:endParaRP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263080" y="156786"/>
            <a:ext cx="8640960" cy="628717"/>
          </a:xfrm>
          <a:ln>
            <a:noFill/>
          </a:ln>
          <a:effectLst/>
        </p:spPr>
        <p:txBody>
          <a:bodyPr/>
          <a:lstStyle/>
          <a:p>
            <a:pPr algn="ctr">
              <a:defRPr/>
            </a:pPr>
            <a:r>
              <a:rPr lang="cs-CZ" sz="1800" b="1" kern="1200" dirty="0" smtClean="0">
                <a:solidFill>
                  <a:schemeClr val="accent6"/>
                </a:solidFill>
              </a:rPr>
              <a:t>Hlavní migrační trasy </a:t>
            </a:r>
            <a:endParaRPr lang="cs-CZ" sz="1800" b="1" kern="1200" dirty="0">
              <a:solidFill>
                <a:schemeClr val="accent6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7943850" y="6020098"/>
            <a:ext cx="981075" cy="215900"/>
          </a:xfrm>
        </p:spPr>
        <p:txBody>
          <a:bodyPr/>
          <a:lstStyle/>
          <a:p>
            <a:pPr>
              <a:defRPr/>
            </a:pPr>
            <a:fld id="{5F85F06A-9F7F-445F-94CA-FE2EFC60ED03}" type="slidenum">
              <a:rPr lang="cs-CZ" smtClean="0">
                <a:solidFill>
                  <a:schemeClr val="bg1"/>
                </a:solidFill>
              </a:rPr>
              <a:pPr>
                <a:defRPr/>
              </a:pPr>
              <a:t>2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331640" y="6244191"/>
            <a:ext cx="4679950" cy="288627"/>
          </a:xfrm>
        </p:spPr>
        <p:txBody>
          <a:bodyPr/>
          <a:lstStyle/>
          <a:p>
            <a:pPr>
              <a:defRPr/>
            </a:pPr>
            <a:r>
              <a:rPr lang="cs-CZ" dirty="0">
                <a:solidFill>
                  <a:schemeClr val="bg1"/>
                </a:solidFill>
              </a:rPr>
              <a:t>Pomáhat a chránit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58964"/>
            <a:ext cx="7036162" cy="500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44035"/>
      </p:ext>
    </p:extLst>
  </p:cSld>
  <p:clrMapOvr>
    <a:masterClrMapping/>
  </p:clrMapOvr>
  <p:transition spd="med">
    <p:cover dir="r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95" y="-33259"/>
            <a:ext cx="9191110" cy="6891259"/>
          </a:xfrm>
          <a:prstGeom prst="rect">
            <a:avLst/>
          </a:prstGeom>
        </p:spPr>
      </p:pic>
      <p:sp>
        <p:nvSpPr>
          <p:cNvPr id="9218" name="Zástupný symbol pro datum 3"/>
          <p:cNvSpPr>
            <a:spLocks noGrp="1"/>
          </p:cNvSpPr>
          <p:nvPr>
            <p:ph type="dt" sz="quarter" idx="10"/>
          </p:nvPr>
        </p:nvSpPr>
        <p:spPr>
          <a:xfrm>
            <a:off x="6659562" y="6272361"/>
            <a:ext cx="1774825" cy="21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07FF81D-8C9A-4A45-B991-4212093C7EE4}" type="datetime1">
              <a:rPr lang="cs-CZ" sz="1200" smtClean="0">
                <a:solidFill>
                  <a:schemeClr val="bg1"/>
                </a:solidFill>
              </a:rPr>
              <a:t>06.10.2022</a:t>
            </a:fld>
            <a:endParaRPr lang="cs-CZ" sz="1200" dirty="0">
              <a:solidFill>
                <a:schemeClr val="bg1"/>
              </a:solidFill>
            </a:endParaRP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263080" y="156786"/>
            <a:ext cx="8640960" cy="628717"/>
          </a:xfrm>
          <a:ln>
            <a:noFill/>
          </a:ln>
          <a:effectLst/>
        </p:spPr>
        <p:txBody>
          <a:bodyPr/>
          <a:lstStyle/>
          <a:p>
            <a:pPr algn="ctr">
              <a:defRPr/>
            </a:pPr>
            <a:r>
              <a:rPr lang="cs-CZ" sz="1800" b="1" kern="1200" dirty="0" smtClean="0">
                <a:solidFill>
                  <a:schemeClr val="accent2"/>
                </a:solidFill>
              </a:rPr>
              <a:t>Znovuzavedení ochrany vnitřních hranic</a:t>
            </a:r>
            <a:endParaRPr lang="cs-CZ" sz="1800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7943850" y="6020098"/>
            <a:ext cx="981075" cy="215900"/>
          </a:xfrm>
        </p:spPr>
        <p:txBody>
          <a:bodyPr/>
          <a:lstStyle/>
          <a:p>
            <a:pPr>
              <a:defRPr/>
            </a:pPr>
            <a:fld id="{5F85F06A-9F7F-445F-94CA-FE2EFC60ED03}" type="slidenum">
              <a:rPr lang="cs-CZ" smtClean="0">
                <a:solidFill>
                  <a:schemeClr val="bg1"/>
                </a:solidFill>
              </a:rPr>
              <a:pPr>
                <a:defRPr/>
              </a:pPr>
              <a:t>20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331640" y="6244191"/>
            <a:ext cx="4679950" cy="288627"/>
          </a:xfrm>
        </p:spPr>
        <p:txBody>
          <a:bodyPr/>
          <a:lstStyle/>
          <a:p>
            <a:pPr>
              <a:defRPr/>
            </a:pPr>
            <a:r>
              <a:rPr lang="cs-CZ" dirty="0">
                <a:solidFill>
                  <a:schemeClr val="bg1"/>
                </a:solidFill>
              </a:rPr>
              <a:t>Pomáhat a chránit</a:t>
            </a:r>
          </a:p>
        </p:txBody>
      </p:sp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544487" y="699694"/>
            <a:ext cx="8078146" cy="5015835"/>
          </a:xfrm>
        </p:spPr>
        <p:txBody>
          <a:bodyPr/>
          <a:lstStyle/>
          <a:p>
            <a:pPr marL="717550" indent="-311150"/>
            <a:r>
              <a:rPr lang="cs-CZ" sz="1200" dirty="0" smtClean="0"/>
              <a:t>Článek </a:t>
            </a:r>
            <a:r>
              <a:rPr lang="cs-CZ" sz="1200" dirty="0"/>
              <a:t>28 Nařízení Evropského parlamentu a Rady (EU) 2016/399 Schengenský hraniční kodex dává </a:t>
            </a:r>
            <a:r>
              <a:rPr lang="cs-CZ" sz="1200" b="1" dirty="0"/>
              <a:t>možnost členskému státu </a:t>
            </a:r>
            <a:r>
              <a:rPr lang="cs-CZ" sz="1200" dirty="0"/>
              <a:t>přijmout</a:t>
            </a:r>
            <a:r>
              <a:rPr lang="cs-CZ" sz="1200" b="1" dirty="0"/>
              <a:t> </a:t>
            </a:r>
            <a:r>
              <a:rPr lang="cs-CZ" sz="1200" dirty="0"/>
              <a:t>okamžitá opatření.</a:t>
            </a:r>
          </a:p>
          <a:p>
            <a:pPr marL="400050" lvl="1" indent="-400050">
              <a:buFont typeface="Wingdings" panose="05000000000000000000" pitchFamily="2" charset="2"/>
              <a:buChar char="Ø"/>
            </a:pPr>
            <a:r>
              <a:rPr lang="cs-CZ" sz="1100" dirty="0"/>
              <a:t>Jestliže je v důsledku závažné hrozby pro veřejný pořádek nebo vnitřní bezpečnost v některém členském státě nutno neprodleně přijmout opatření, může dotčený členský stát ve výjimečných případech okamžitě znovu zavést ochranu vnitřních hranic na omezenou dobu nepřesahující deset dní.</a:t>
            </a:r>
          </a:p>
          <a:p>
            <a:pPr marL="400050" lvl="1" indent="-400050">
              <a:buFont typeface="Wingdings" panose="05000000000000000000" pitchFamily="2" charset="2"/>
              <a:buChar char="Ø"/>
            </a:pPr>
            <a:r>
              <a:rPr lang="cs-CZ" sz="1100" dirty="0"/>
              <a:t>Pokud některý členský stát znovu zavede ochranu vnitřních hranic, oznámí to současně ostatním členským státům a Komisi a poskytne informace uvedené v čl. 27 odst. 1 včetně důvodů pro použití postupu podle tohoto článku. Komise může okamžitě po obdržení oznámení konzultovat ostatní členské </a:t>
            </a:r>
            <a:r>
              <a:rPr lang="cs-CZ" sz="1100" dirty="0" smtClean="0"/>
              <a:t>státy.</a:t>
            </a:r>
            <a:endParaRPr lang="cs-CZ" sz="1100" dirty="0"/>
          </a:p>
          <a:p>
            <a:pPr marL="400050" lvl="1" indent="0" algn="just">
              <a:buNone/>
            </a:pPr>
            <a:endParaRPr lang="cs-CZ" sz="1400" b="1" dirty="0" smtClean="0"/>
          </a:p>
          <a:p>
            <a:pPr lvl="1" indent="-342900" algn="just">
              <a:buFont typeface="+mj-lt"/>
              <a:buAutoNum type="arabicPeriod" startAt="2"/>
            </a:pPr>
            <a:endParaRPr lang="cs-CZ" sz="1400" b="1" dirty="0" smtClean="0"/>
          </a:p>
          <a:p>
            <a:pPr lvl="1" indent="-342900" algn="just">
              <a:buFont typeface="+mj-lt"/>
              <a:buAutoNum type="arabicPeriod" startAt="2"/>
            </a:pPr>
            <a:r>
              <a:rPr lang="cs-CZ" sz="1400" b="1" dirty="0" smtClean="0"/>
              <a:t>Povolání </a:t>
            </a:r>
            <a:r>
              <a:rPr lang="cs-CZ" sz="1400" b="1" dirty="0"/>
              <a:t>vojáků v činné službě a příslušníků Vězeňské služby ČR a Celní správy ČR Vládou </a:t>
            </a:r>
            <a:r>
              <a:rPr lang="cs-CZ" sz="1400" b="1" dirty="0" smtClean="0"/>
              <a:t>ČR</a:t>
            </a:r>
          </a:p>
          <a:p>
            <a:pPr marL="571500" lvl="1" indent="-171450" algn="just"/>
            <a:r>
              <a:rPr lang="cs-CZ" sz="1200" b="1" dirty="0"/>
              <a:t>§ 22 zákona č. 273/2008 Sb., </a:t>
            </a:r>
            <a:r>
              <a:rPr lang="cs-CZ" sz="1200" dirty="0"/>
              <a:t>o Policii České </a:t>
            </a:r>
            <a:r>
              <a:rPr lang="cs-CZ" sz="1200" dirty="0" smtClean="0"/>
              <a:t>republiky</a:t>
            </a:r>
          </a:p>
          <a:p>
            <a:pPr marL="971550" lvl="2" indent="-171450" algn="just"/>
            <a:r>
              <a:rPr lang="cs-CZ" sz="1100" dirty="0"/>
              <a:t>Pokud síly a prostředky policie nebudou dostatečné k zajištění vnitřního pořádku a bezpečnosti, </a:t>
            </a:r>
            <a:r>
              <a:rPr lang="cs-CZ" sz="1100" b="1" dirty="0"/>
              <a:t>může vláda ČR</a:t>
            </a:r>
            <a:r>
              <a:rPr lang="cs-CZ" sz="1100" dirty="0"/>
              <a:t> povolat k plnění úkolů policie </a:t>
            </a:r>
            <a:r>
              <a:rPr lang="cs-CZ" sz="1100" b="1" dirty="0"/>
              <a:t>vojáky v činné službě a příslušníky Vězeňské služby ČR nebo Celní správy </a:t>
            </a:r>
            <a:r>
              <a:rPr lang="cs-CZ" sz="1100" b="1" dirty="0" smtClean="0"/>
              <a:t>ČR.</a:t>
            </a:r>
          </a:p>
          <a:p>
            <a:pPr marL="800100" lvl="2" indent="0" algn="just">
              <a:buNone/>
            </a:pPr>
            <a:endParaRPr lang="cs-CZ" sz="1100" b="1" dirty="0" smtClean="0"/>
          </a:p>
          <a:p>
            <a:pPr lvl="1" indent="-342900" algn="just">
              <a:buFont typeface="+mj-lt"/>
              <a:buAutoNum type="arabicPeriod" startAt="3"/>
            </a:pPr>
            <a:r>
              <a:rPr lang="cs-CZ" sz="1400" b="1" dirty="0"/>
              <a:t>Ochrana státních hranic může probíhat ve 4 </a:t>
            </a:r>
            <a:r>
              <a:rPr lang="cs-CZ" sz="1400" b="1" dirty="0" smtClean="0"/>
              <a:t>variantách</a:t>
            </a:r>
          </a:p>
          <a:p>
            <a:pPr marL="857250" lvl="1" indent="-457200" algn="just"/>
            <a:r>
              <a:rPr lang="cs-CZ" sz="1200" b="1" dirty="0"/>
              <a:t>1. nejvyšší stupeň</a:t>
            </a:r>
            <a:r>
              <a:rPr lang="cs-CZ" sz="1200" dirty="0"/>
              <a:t> – hraniční kontrola na všech hraničních přechodech ve vyhodnocených dobách a ochrana zelené hranice</a:t>
            </a:r>
            <a:endParaRPr lang="cs-CZ" sz="1200" b="1" dirty="0"/>
          </a:p>
          <a:p>
            <a:pPr marL="628650" lvl="1" algn="just">
              <a:buFont typeface="+mj-lt"/>
              <a:buAutoNum type="arabicPeriod" startAt="3"/>
            </a:pPr>
            <a:endParaRPr lang="cs-CZ" sz="1500" dirty="0" smtClean="0"/>
          </a:p>
          <a:p>
            <a:pPr marL="971550" lvl="2" indent="-171450" algn="just"/>
            <a:endParaRPr lang="cs-CZ" sz="800" dirty="0"/>
          </a:p>
          <a:p>
            <a:pPr marL="400050" lvl="1" indent="0" algn="just">
              <a:buNone/>
            </a:pPr>
            <a:endParaRPr lang="cs-CZ" sz="1100" dirty="0"/>
          </a:p>
          <a:p>
            <a:pPr marL="1117600" lvl="1" indent="-400050"/>
            <a:endParaRPr lang="cs-CZ" sz="1000" dirty="0" smtClean="0"/>
          </a:p>
          <a:p>
            <a:pPr marL="400050" lvl="1" indent="-400050"/>
            <a:endParaRPr lang="cs-CZ" sz="1000" b="1" dirty="0" smtClean="0"/>
          </a:p>
          <a:p>
            <a:pPr marL="1117600" lvl="1" indent="-400050"/>
            <a:endParaRPr lang="cs-CZ" sz="1000" b="1" dirty="0"/>
          </a:p>
          <a:p>
            <a:pPr marL="285750" lvl="1"/>
            <a:endParaRPr lang="cs-CZ" sz="1200" dirty="0"/>
          </a:p>
          <a:p>
            <a:pPr marL="285750" lvl="1"/>
            <a:endParaRPr lang="cs-CZ" sz="1200" dirty="0"/>
          </a:p>
          <a:p>
            <a:pPr lvl="1"/>
            <a:endParaRPr lang="cs-CZ" sz="1200" dirty="0"/>
          </a:p>
          <a:p>
            <a:pPr marL="400050" lvl="1" indent="0" algn="just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5569415"/>
      </p:ext>
    </p:extLst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95" y="-33259"/>
            <a:ext cx="9191110" cy="6891259"/>
          </a:xfrm>
          <a:prstGeom prst="rect">
            <a:avLst/>
          </a:prstGeom>
        </p:spPr>
      </p:pic>
      <p:sp>
        <p:nvSpPr>
          <p:cNvPr id="9218" name="Zástupný symbol pro datum 3"/>
          <p:cNvSpPr>
            <a:spLocks noGrp="1"/>
          </p:cNvSpPr>
          <p:nvPr>
            <p:ph type="dt" sz="quarter" idx="10"/>
          </p:nvPr>
        </p:nvSpPr>
        <p:spPr>
          <a:xfrm>
            <a:off x="6659562" y="6272361"/>
            <a:ext cx="1774825" cy="21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07FF81D-8C9A-4A45-B991-4212093C7EE4}" type="datetime1">
              <a:rPr lang="cs-CZ" sz="1200" smtClean="0">
                <a:solidFill>
                  <a:schemeClr val="bg1"/>
                </a:solidFill>
              </a:rPr>
              <a:t>06.10.2022</a:t>
            </a:fld>
            <a:endParaRPr lang="cs-CZ" sz="1200" dirty="0">
              <a:solidFill>
                <a:schemeClr val="bg1"/>
              </a:solidFill>
            </a:endParaRP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263080" y="156786"/>
            <a:ext cx="8640960" cy="628717"/>
          </a:xfrm>
          <a:ln>
            <a:noFill/>
          </a:ln>
          <a:effectLst/>
        </p:spPr>
        <p:txBody>
          <a:bodyPr/>
          <a:lstStyle/>
          <a:p>
            <a:pPr algn="ctr">
              <a:defRPr/>
            </a:pPr>
            <a:r>
              <a:rPr lang="cs-CZ" sz="1800" b="1" kern="1200" dirty="0" smtClean="0">
                <a:solidFill>
                  <a:schemeClr val="accent2"/>
                </a:solidFill>
              </a:rPr>
              <a:t>Znovuzavedení ochrany vnitřních hranic</a:t>
            </a:r>
            <a:endParaRPr lang="cs-CZ" sz="1800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7943850" y="6020098"/>
            <a:ext cx="981075" cy="215900"/>
          </a:xfrm>
        </p:spPr>
        <p:txBody>
          <a:bodyPr/>
          <a:lstStyle/>
          <a:p>
            <a:pPr>
              <a:defRPr/>
            </a:pPr>
            <a:fld id="{5F85F06A-9F7F-445F-94CA-FE2EFC60ED03}" type="slidenum">
              <a:rPr lang="cs-CZ" smtClean="0">
                <a:solidFill>
                  <a:schemeClr val="bg1"/>
                </a:solidFill>
              </a:rPr>
              <a:pPr>
                <a:defRPr/>
              </a:pPr>
              <a:t>21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331640" y="6244191"/>
            <a:ext cx="4679950" cy="288627"/>
          </a:xfrm>
        </p:spPr>
        <p:txBody>
          <a:bodyPr/>
          <a:lstStyle/>
          <a:p>
            <a:pPr>
              <a:defRPr/>
            </a:pPr>
            <a:r>
              <a:rPr lang="cs-CZ" dirty="0">
                <a:solidFill>
                  <a:schemeClr val="bg1"/>
                </a:solidFill>
              </a:rPr>
              <a:t>Pomáhat a chránit</a:t>
            </a:r>
          </a:p>
        </p:txBody>
      </p:sp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544487" y="699694"/>
            <a:ext cx="8078146" cy="5015835"/>
          </a:xfrm>
        </p:spPr>
        <p:txBody>
          <a:bodyPr/>
          <a:lstStyle/>
          <a:p>
            <a:pPr lvl="1" indent="-342900" algn="just">
              <a:buFont typeface="+mj-lt"/>
              <a:buAutoNum type="arabicPeriod" startAt="4"/>
            </a:pPr>
            <a:r>
              <a:rPr lang="cs-CZ" sz="1400" b="1" dirty="0"/>
              <a:t>Znovuzavedení kontrol na státních hranicích se Slovenskou </a:t>
            </a:r>
            <a:r>
              <a:rPr lang="cs-CZ" sz="1400" b="1" dirty="0" smtClean="0"/>
              <a:t>republikou</a:t>
            </a:r>
            <a:endParaRPr lang="cs-CZ" sz="1400" dirty="0"/>
          </a:p>
          <a:p>
            <a:r>
              <a:rPr lang="cs-CZ" sz="1200" dirty="0"/>
              <a:t>Úsek státní hranice se Slovenskou republikou na pozemní hranici (zelená hranice) v působnosti Krajských ředitelství policie Jihomoravského kraje, Zlínského kraje a Moravskoslezského kraje </a:t>
            </a:r>
            <a:r>
              <a:rPr lang="cs-CZ" sz="1200" b="1" dirty="0"/>
              <a:t>vymezuje hraniční mezník I/1 do IX/41, a to v celkové délce 251 km</a:t>
            </a:r>
            <a:r>
              <a:rPr lang="cs-CZ" sz="1200" dirty="0"/>
              <a:t> (91 km u KŘP-B, 111 km u KŘP-Z a 49 km u KŘP-T). </a:t>
            </a:r>
          </a:p>
          <a:p>
            <a:r>
              <a:rPr lang="cs-CZ" sz="1200" dirty="0" smtClean="0"/>
              <a:t>Hraniční kontroly budou probíhat v místech pro překračování státních hranic (bývalé hraniční přechody) v působnosti Krajských ředitelství policie Jihomoravského kraje, Zlínského kraje a Moravskoslezského kraje. Celkem se jedná o </a:t>
            </a:r>
            <a:r>
              <a:rPr lang="cs-CZ" sz="1200" b="1" dirty="0" smtClean="0"/>
              <a:t>27 bývalých hraničních přechodů, z toho 17 silničních, 7 železničních a 3 říční</a:t>
            </a:r>
            <a:r>
              <a:rPr lang="cs-CZ" sz="1200" dirty="0" smtClean="0"/>
              <a:t> (14 HP u KŘP-B, 8 HP u KŘP-Z a 5 HP u KŘP-T). </a:t>
            </a:r>
          </a:p>
          <a:p>
            <a:pPr marL="400050" lvl="1" indent="0" algn="just">
              <a:buNone/>
            </a:pPr>
            <a:endParaRPr lang="cs-CZ" sz="1000" b="1" dirty="0" smtClean="0"/>
          </a:p>
          <a:p>
            <a:pPr marL="1117600" lvl="1" indent="-400050"/>
            <a:endParaRPr lang="cs-CZ" sz="1000" b="1" dirty="0"/>
          </a:p>
          <a:p>
            <a:pPr lvl="1" indent="-342900" algn="just">
              <a:buFont typeface="+mj-lt"/>
              <a:buAutoNum type="arabicPeriod" startAt="5"/>
            </a:pPr>
            <a:r>
              <a:rPr lang="cs-CZ" sz="1400" b="1" dirty="0"/>
              <a:t>Nasazení sil a prostředků</a:t>
            </a:r>
            <a:endParaRPr lang="cs-CZ" sz="1400" dirty="0"/>
          </a:p>
          <a:p>
            <a:pPr marL="457200" lvl="1" indent="-457200" algn="just"/>
            <a:r>
              <a:rPr lang="cs-CZ" sz="1200" dirty="0"/>
              <a:t>Dle operačního plánu je na jednu dvanáctihodinovou směnu vyčleněno </a:t>
            </a:r>
            <a:r>
              <a:rPr lang="cs-CZ" sz="1200" b="1" dirty="0"/>
              <a:t>celkem 291 policistů, 129 příslušníků Armády České republiky a 30 příslušníků Celní správy České republiky</a:t>
            </a:r>
            <a:r>
              <a:rPr lang="cs-CZ" sz="1200" dirty="0"/>
              <a:t>.</a:t>
            </a:r>
          </a:p>
          <a:p>
            <a:pPr marL="400050" lvl="1" indent="0" algn="just">
              <a:buNone/>
            </a:pPr>
            <a:endParaRPr lang="cs-CZ" sz="1000" b="1" dirty="0"/>
          </a:p>
          <a:p>
            <a:pPr marL="1117600" lvl="1" indent="-400050"/>
            <a:endParaRPr lang="cs-CZ" sz="1000" b="1" dirty="0"/>
          </a:p>
          <a:p>
            <a:pPr marL="0" lvl="1" indent="0">
              <a:buNone/>
            </a:pPr>
            <a:endParaRPr lang="cs-CZ" sz="1200" dirty="0"/>
          </a:p>
          <a:p>
            <a:pPr marL="285750" lvl="1"/>
            <a:endParaRPr lang="cs-CZ" sz="1200" dirty="0"/>
          </a:p>
          <a:p>
            <a:pPr lvl="1"/>
            <a:endParaRPr lang="cs-CZ" sz="1200" dirty="0"/>
          </a:p>
          <a:p>
            <a:pPr marL="400050" lvl="1" indent="0" algn="just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1018852"/>
      </p:ext>
    </p:extLst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95" y="-33259"/>
            <a:ext cx="9191110" cy="6891259"/>
          </a:xfrm>
          <a:prstGeom prst="rect">
            <a:avLst/>
          </a:prstGeom>
        </p:spPr>
      </p:pic>
      <p:sp>
        <p:nvSpPr>
          <p:cNvPr id="9218" name="Zástupný symbol pro datum 3"/>
          <p:cNvSpPr>
            <a:spLocks noGrp="1"/>
          </p:cNvSpPr>
          <p:nvPr>
            <p:ph type="dt" sz="quarter" idx="10"/>
          </p:nvPr>
        </p:nvSpPr>
        <p:spPr>
          <a:xfrm>
            <a:off x="6659562" y="6272361"/>
            <a:ext cx="1774825" cy="21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07FF81D-8C9A-4A45-B991-4212093C7EE4}" type="datetime1">
              <a:rPr lang="cs-CZ" sz="1200" smtClean="0">
                <a:solidFill>
                  <a:schemeClr val="bg1"/>
                </a:solidFill>
              </a:rPr>
              <a:t>06.10.2022</a:t>
            </a:fld>
            <a:endParaRPr lang="cs-CZ" sz="1200" dirty="0">
              <a:solidFill>
                <a:schemeClr val="bg1"/>
              </a:solidFill>
            </a:endParaRP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263080" y="156786"/>
            <a:ext cx="8640960" cy="628717"/>
          </a:xfrm>
          <a:ln>
            <a:noFill/>
          </a:ln>
          <a:effectLst/>
        </p:spPr>
        <p:txBody>
          <a:bodyPr/>
          <a:lstStyle/>
          <a:p>
            <a:pPr algn="ctr">
              <a:defRPr/>
            </a:pPr>
            <a:r>
              <a:rPr lang="cs-CZ" sz="1800" b="1" kern="1200" dirty="0" smtClean="0">
                <a:solidFill>
                  <a:schemeClr val="accent2"/>
                </a:solidFill>
              </a:rPr>
              <a:t>DENNÍ </a:t>
            </a:r>
            <a:r>
              <a:rPr lang="cs-CZ" sz="1800" b="1" kern="1200" dirty="0">
                <a:solidFill>
                  <a:schemeClr val="accent2"/>
                </a:solidFill>
              </a:rPr>
              <a:t>HLÁŠENÍ K VYHODNOCENÍ ZNOVUZAVEDENÍ KONTROL NA VNITŘNÍCH </a:t>
            </a:r>
            <a:r>
              <a:rPr lang="cs-CZ" sz="1800" b="1" kern="1200" dirty="0" smtClean="0">
                <a:solidFill>
                  <a:schemeClr val="accent2"/>
                </a:solidFill>
              </a:rPr>
              <a:t>HRANICÍCH</a:t>
            </a:r>
            <a:endParaRPr lang="cs-CZ" sz="1800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7943850" y="6020098"/>
            <a:ext cx="981075" cy="215900"/>
          </a:xfrm>
        </p:spPr>
        <p:txBody>
          <a:bodyPr/>
          <a:lstStyle/>
          <a:p>
            <a:pPr>
              <a:defRPr/>
            </a:pPr>
            <a:fld id="{5F85F06A-9F7F-445F-94CA-FE2EFC60ED03}" type="slidenum">
              <a:rPr lang="cs-CZ" smtClean="0">
                <a:solidFill>
                  <a:schemeClr val="bg1"/>
                </a:solidFill>
              </a:rPr>
              <a:pPr>
                <a:defRPr/>
              </a:pPr>
              <a:t>22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331640" y="6244191"/>
            <a:ext cx="4679950" cy="288627"/>
          </a:xfrm>
        </p:spPr>
        <p:txBody>
          <a:bodyPr/>
          <a:lstStyle/>
          <a:p>
            <a:pPr>
              <a:defRPr/>
            </a:pPr>
            <a:r>
              <a:rPr lang="cs-CZ" dirty="0">
                <a:solidFill>
                  <a:schemeClr val="bg1"/>
                </a:solidFill>
              </a:rPr>
              <a:t>Pomáhat a chránit</a:t>
            </a:r>
          </a:p>
        </p:txBody>
      </p:sp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544487" y="699694"/>
            <a:ext cx="8078146" cy="5015835"/>
          </a:xfrm>
        </p:spPr>
        <p:txBody>
          <a:bodyPr/>
          <a:lstStyle/>
          <a:p>
            <a:pPr marL="400050" lvl="1" indent="0" algn="just">
              <a:buNone/>
            </a:pPr>
            <a:endParaRPr lang="cs-CZ" sz="1000" b="1" dirty="0" smtClean="0"/>
          </a:p>
          <a:p>
            <a:pPr marL="1117600" lvl="1" indent="-400050"/>
            <a:endParaRPr lang="cs-CZ" sz="1000" b="1" dirty="0"/>
          </a:p>
          <a:p>
            <a:pPr marL="285750" lvl="1"/>
            <a:endParaRPr lang="cs-CZ" sz="1200" dirty="0"/>
          </a:p>
          <a:p>
            <a:pPr marL="285750" lvl="1"/>
            <a:endParaRPr lang="cs-CZ" sz="1200" dirty="0"/>
          </a:p>
          <a:p>
            <a:pPr lvl="1"/>
            <a:endParaRPr lang="cs-CZ" sz="1200" dirty="0"/>
          </a:p>
          <a:p>
            <a:pPr marL="400050" lvl="1" indent="0" algn="just">
              <a:buNone/>
            </a:pPr>
            <a:endParaRPr lang="cs-CZ" dirty="0"/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898965"/>
              </p:ext>
            </p:extLst>
          </p:nvPr>
        </p:nvGraphicFramePr>
        <p:xfrm>
          <a:off x="575859" y="1342335"/>
          <a:ext cx="7858528" cy="3756771"/>
        </p:xfrm>
        <a:graphic>
          <a:graphicData uri="http://schemas.openxmlformats.org/drawingml/2006/table">
            <a:tbl>
              <a:tblPr/>
              <a:tblGrid>
                <a:gridCol w="720081">
                  <a:extLst>
                    <a:ext uri="{9D8B030D-6E8A-4147-A177-3AD203B41FA5}">
                      <a16:colId xmlns:a16="http://schemas.microsoft.com/office/drawing/2014/main" val="1215525299"/>
                    </a:ext>
                  </a:extLst>
                </a:gridCol>
                <a:gridCol w="384612">
                  <a:extLst>
                    <a:ext uri="{9D8B030D-6E8A-4147-A177-3AD203B41FA5}">
                      <a16:colId xmlns:a16="http://schemas.microsoft.com/office/drawing/2014/main" val="1046174047"/>
                    </a:ext>
                  </a:extLst>
                </a:gridCol>
                <a:gridCol w="413347">
                  <a:extLst>
                    <a:ext uri="{9D8B030D-6E8A-4147-A177-3AD203B41FA5}">
                      <a16:colId xmlns:a16="http://schemas.microsoft.com/office/drawing/2014/main" val="3245462662"/>
                    </a:ext>
                  </a:extLst>
                </a:gridCol>
                <a:gridCol w="413347">
                  <a:extLst>
                    <a:ext uri="{9D8B030D-6E8A-4147-A177-3AD203B41FA5}">
                      <a16:colId xmlns:a16="http://schemas.microsoft.com/office/drawing/2014/main" val="3492852369"/>
                    </a:ext>
                  </a:extLst>
                </a:gridCol>
                <a:gridCol w="413347">
                  <a:extLst>
                    <a:ext uri="{9D8B030D-6E8A-4147-A177-3AD203B41FA5}">
                      <a16:colId xmlns:a16="http://schemas.microsoft.com/office/drawing/2014/main" val="2971379604"/>
                    </a:ext>
                  </a:extLst>
                </a:gridCol>
                <a:gridCol w="413347">
                  <a:extLst>
                    <a:ext uri="{9D8B030D-6E8A-4147-A177-3AD203B41FA5}">
                      <a16:colId xmlns:a16="http://schemas.microsoft.com/office/drawing/2014/main" val="3611520512"/>
                    </a:ext>
                  </a:extLst>
                </a:gridCol>
                <a:gridCol w="651335">
                  <a:extLst>
                    <a:ext uri="{9D8B030D-6E8A-4147-A177-3AD203B41FA5}">
                      <a16:colId xmlns:a16="http://schemas.microsoft.com/office/drawing/2014/main" val="890066588"/>
                    </a:ext>
                  </a:extLst>
                </a:gridCol>
                <a:gridCol w="651335">
                  <a:extLst>
                    <a:ext uri="{9D8B030D-6E8A-4147-A177-3AD203B41FA5}">
                      <a16:colId xmlns:a16="http://schemas.microsoft.com/office/drawing/2014/main" val="906063597"/>
                    </a:ext>
                  </a:extLst>
                </a:gridCol>
                <a:gridCol w="651335">
                  <a:extLst>
                    <a:ext uri="{9D8B030D-6E8A-4147-A177-3AD203B41FA5}">
                      <a16:colId xmlns:a16="http://schemas.microsoft.com/office/drawing/2014/main" val="2863556281"/>
                    </a:ext>
                  </a:extLst>
                </a:gridCol>
                <a:gridCol w="513551">
                  <a:extLst>
                    <a:ext uri="{9D8B030D-6E8A-4147-A177-3AD203B41FA5}">
                      <a16:colId xmlns:a16="http://schemas.microsoft.com/office/drawing/2014/main" val="3028154555"/>
                    </a:ext>
                  </a:extLst>
                </a:gridCol>
                <a:gridCol w="438397">
                  <a:extLst>
                    <a:ext uri="{9D8B030D-6E8A-4147-A177-3AD203B41FA5}">
                      <a16:colId xmlns:a16="http://schemas.microsoft.com/office/drawing/2014/main" val="1020979013"/>
                    </a:ext>
                  </a:extLst>
                </a:gridCol>
                <a:gridCol w="814167">
                  <a:extLst>
                    <a:ext uri="{9D8B030D-6E8A-4147-A177-3AD203B41FA5}">
                      <a16:colId xmlns:a16="http://schemas.microsoft.com/office/drawing/2014/main" val="1818492159"/>
                    </a:ext>
                  </a:extLst>
                </a:gridCol>
                <a:gridCol w="438397">
                  <a:extLst>
                    <a:ext uri="{9D8B030D-6E8A-4147-A177-3AD203B41FA5}">
                      <a16:colId xmlns:a16="http://schemas.microsoft.com/office/drawing/2014/main" val="3390491177"/>
                    </a:ext>
                  </a:extLst>
                </a:gridCol>
                <a:gridCol w="353224">
                  <a:extLst>
                    <a:ext uri="{9D8B030D-6E8A-4147-A177-3AD203B41FA5}">
                      <a16:colId xmlns:a16="http://schemas.microsoft.com/office/drawing/2014/main" val="4193506063"/>
                    </a:ext>
                  </a:extLst>
                </a:gridCol>
                <a:gridCol w="588706">
                  <a:extLst>
                    <a:ext uri="{9D8B030D-6E8A-4147-A177-3AD203B41FA5}">
                      <a16:colId xmlns:a16="http://schemas.microsoft.com/office/drawing/2014/main" val="3103160818"/>
                    </a:ext>
                  </a:extLst>
                </a:gridCol>
              </a:tblGrid>
              <a:tr h="329639">
                <a:tc gridSpan="15"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DENNÍ HLÁŠENÍ K VYHODNOCENÍ ZNOVUZAVEDENÍ KONTROL NA VNITŘNÍCH HRANICÍCH </a:t>
                      </a: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726192"/>
                  </a:ext>
                </a:extLst>
              </a:tr>
              <a:tr h="306907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Celkové </a:t>
                      </a:r>
                      <a:r>
                        <a:rPr lang="cs-CZ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výsledky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46" marR="6646" marT="66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46" marR="6646" marT="66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9359027"/>
                  </a:ext>
                </a:extLst>
              </a:tr>
              <a:tr h="106565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29.9.</a:t>
                      </a:r>
                      <a:r>
                        <a:rPr lang="cs-CZ" sz="7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(00:00) – </a:t>
                      </a:r>
                      <a:r>
                        <a:rPr lang="cs-CZ" sz="7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6.10</a:t>
                      </a:r>
                      <a:r>
                        <a:rPr lang="cs-CZ" sz="7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. (07:00)</a:t>
                      </a:r>
                      <a:endParaRPr lang="cs-CZ" sz="7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46" marR="6646" marT="66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nasazeno</a:t>
                      </a:r>
                    </a:p>
                  </a:txBody>
                  <a:tcPr marL="6646" marR="6646" marT="66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počet kontrolovaných osob</a:t>
                      </a:r>
                    </a:p>
                  </a:txBody>
                  <a:tcPr marL="6646" marR="6646" marT="66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kontrolováno dopravních prostředků</a:t>
                      </a:r>
                    </a:p>
                  </a:txBody>
                  <a:tcPr marL="6646" marR="6646" marT="66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celkový počet osob zjištěných při tranzitní nelegální migraci</a:t>
                      </a:r>
                    </a:p>
                  </a:txBody>
                  <a:tcPr marL="6646" marR="6646" marT="66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z toho celkový počet odepřených vstupů</a:t>
                      </a:r>
                    </a:p>
                  </a:txBody>
                  <a:tcPr marL="6646" marR="6646" marT="66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z toho počet </a:t>
                      </a:r>
                      <a:r>
                        <a:rPr lang="cs-CZ" sz="7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readmisí</a:t>
                      </a:r>
                      <a:endParaRPr lang="cs-CZ" sz="7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46" marR="6646" marT="66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z toho počet osob zajištěných v rámci TNM k dalšímu opatření (výjezdní příkaz, správní vyhoštění, §124,129)</a:t>
                      </a:r>
                    </a:p>
                  </a:txBody>
                  <a:tcPr marL="6646" marR="6646" marT="66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zjištěno trestných činů</a:t>
                      </a:r>
                    </a:p>
                  </a:txBody>
                  <a:tcPr marL="6646" marR="6646" marT="66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osoby v IS PATROS</a:t>
                      </a:r>
                    </a:p>
                  </a:txBody>
                  <a:tcPr marL="6646" marR="6646" marT="66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578476"/>
                  </a:ext>
                </a:extLst>
              </a:tr>
              <a:tr h="88093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policistů</a:t>
                      </a:r>
                    </a:p>
                  </a:txBody>
                  <a:tcPr marL="6646" marR="6646" marT="66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celníků</a:t>
                      </a:r>
                    </a:p>
                  </a:txBody>
                  <a:tcPr marL="6646" marR="6646" marT="66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3. země</a:t>
                      </a:r>
                    </a:p>
                  </a:txBody>
                  <a:tcPr marL="6646" marR="6646" marT="66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občané EU</a:t>
                      </a:r>
                    </a:p>
                  </a:txBody>
                  <a:tcPr marL="6646" marR="6646" marT="66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celkem</a:t>
                      </a:r>
                    </a:p>
                  </a:txBody>
                  <a:tcPr marL="6646" marR="6646" marT="66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celkem</a:t>
                      </a:r>
                    </a:p>
                  </a:txBody>
                  <a:tcPr marL="6646" marR="6646" marT="66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převzaté</a:t>
                      </a:r>
                    </a:p>
                  </a:txBody>
                  <a:tcPr marL="6646" marR="6646" marT="66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nepřevzaté</a:t>
                      </a:r>
                    </a:p>
                  </a:txBody>
                  <a:tcPr marL="6646" marR="6646" marT="66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dle § 340 TZ</a:t>
                      </a:r>
                    </a:p>
                  </a:txBody>
                  <a:tcPr marL="6646" marR="6646" marT="66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ostatní</a:t>
                      </a:r>
                    </a:p>
                  </a:txBody>
                  <a:tcPr marL="6646" marR="6646" marT="66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110161"/>
                  </a:ext>
                </a:extLst>
              </a:tr>
              <a:tr h="28417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celkem</a:t>
                      </a:r>
                    </a:p>
                  </a:txBody>
                  <a:tcPr marL="6646" marR="6646" marT="66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6403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846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16444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153979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170423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100648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1526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353246"/>
                  </a:ext>
                </a:extLst>
              </a:tr>
              <a:tr h="306907">
                <a:tc gridSpan="15">
                  <a:txBody>
                    <a:bodyPr/>
                    <a:lstStyle/>
                    <a:p>
                      <a:pPr algn="l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  <a:p>
                      <a:pPr algn="l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646" marR="6646" marT="6646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46" marR="6646" marT="664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433056"/>
                  </a:ext>
                </a:extLst>
              </a:tr>
              <a:tr h="298381">
                <a:tc gridSpan="15">
                  <a:txBody>
                    <a:bodyPr/>
                    <a:lstStyle/>
                    <a:p>
                      <a:pPr algn="ctr" fontAlgn="t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Poznámky:</a:t>
                      </a:r>
                    </a:p>
                  </a:txBody>
                  <a:tcPr marL="6646" marR="6646" marT="664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4161229"/>
                  </a:ext>
                </a:extLst>
              </a:tr>
              <a:tr h="284175">
                <a:tc gridSpan="15">
                  <a:txBody>
                    <a:bodyPr/>
                    <a:lstStyle/>
                    <a:p>
                      <a:pPr algn="l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 osob zajištěných v rámci tranzitní nelegální migrace od 29.9.2022 od 00:00 hod. do </a:t>
                      </a:r>
                      <a:r>
                        <a:rPr lang="cs-C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05.10.2022 </a:t>
                      </a: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 24:00 hod. mimo KŘP B, Z, T:  </a:t>
                      </a:r>
                      <a:r>
                        <a:rPr lang="cs-CZ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 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646" marR="6646" marT="66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42918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5300271"/>
      </p:ext>
    </p:extLst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110" y="0"/>
            <a:ext cx="9191110" cy="6891259"/>
          </a:xfrm>
          <a:prstGeom prst="rect">
            <a:avLst/>
          </a:prstGeom>
        </p:spPr>
      </p:pic>
      <p:sp>
        <p:nvSpPr>
          <p:cNvPr id="9218" name="Zástupný symbol pro datum 3"/>
          <p:cNvSpPr>
            <a:spLocks noGrp="1"/>
          </p:cNvSpPr>
          <p:nvPr>
            <p:ph type="dt" sz="quarter" idx="10"/>
          </p:nvPr>
        </p:nvSpPr>
        <p:spPr>
          <a:xfrm>
            <a:off x="6659562" y="6272361"/>
            <a:ext cx="1774825" cy="21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07FF81D-8C9A-4A45-B991-4212093C7EE4}" type="datetime1">
              <a:rPr lang="cs-CZ" sz="1200" smtClean="0">
                <a:solidFill>
                  <a:schemeClr val="bg1"/>
                </a:solidFill>
              </a:rPr>
              <a:t>06.10.2022</a:t>
            </a:fld>
            <a:endParaRPr lang="cs-CZ" sz="1200" dirty="0">
              <a:solidFill>
                <a:schemeClr val="bg1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7943850" y="6020098"/>
            <a:ext cx="981075" cy="215900"/>
          </a:xfrm>
        </p:spPr>
        <p:txBody>
          <a:bodyPr/>
          <a:lstStyle/>
          <a:p>
            <a:pPr>
              <a:defRPr/>
            </a:pPr>
            <a:fld id="{5F85F06A-9F7F-445F-94CA-FE2EFC60ED03}" type="slidenum">
              <a:rPr lang="cs-CZ" smtClean="0">
                <a:solidFill>
                  <a:schemeClr val="bg1"/>
                </a:solidFill>
              </a:rPr>
              <a:pPr>
                <a:defRPr/>
              </a:pPr>
              <a:t>23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331640" y="6244191"/>
            <a:ext cx="4679950" cy="288627"/>
          </a:xfrm>
        </p:spPr>
        <p:txBody>
          <a:bodyPr/>
          <a:lstStyle/>
          <a:p>
            <a:pPr>
              <a:defRPr/>
            </a:pPr>
            <a:r>
              <a:rPr lang="cs-CZ" dirty="0">
                <a:solidFill>
                  <a:schemeClr val="bg1"/>
                </a:solidFill>
              </a:rPr>
              <a:t>Pomáhat a chránit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b="1" dirty="0">
                <a:solidFill>
                  <a:schemeClr val="accent1"/>
                </a:solidFill>
              </a:rPr>
              <a:t>Děkuji za pozornost.</a:t>
            </a:r>
            <a:endParaRPr lang="cs-CZ" sz="4000" b="1" dirty="0">
              <a:solidFill>
                <a:schemeClr val="accent1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539552" y="167695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lnSpc>
                <a:spcPct val="150000"/>
              </a:lnSpc>
              <a:buFontTx/>
              <a:buNone/>
            </a:pPr>
            <a:r>
              <a:rPr lang="cs-CZ" altLang="cs-CZ" sz="1800" b="1" dirty="0" smtClean="0"/>
              <a:t>genmjr. </a:t>
            </a:r>
            <a:r>
              <a:rPr lang="cs-CZ" altLang="cs-CZ" sz="1800" b="1" dirty="0"/>
              <a:t>Mgr. </a:t>
            </a:r>
            <a:r>
              <a:rPr lang="cs-CZ" altLang="cs-CZ" sz="1800" b="1" dirty="0" smtClean="0"/>
              <a:t>Martin VONDRÁŠEK</a:t>
            </a:r>
            <a:endParaRPr lang="cs-CZ" altLang="cs-CZ" sz="1800" b="1" dirty="0"/>
          </a:p>
          <a:p>
            <a:pPr algn="just" eaLnBrk="1" hangingPunct="1">
              <a:lnSpc>
                <a:spcPct val="150000"/>
              </a:lnSpc>
              <a:buFontTx/>
              <a:buNone/>
            </a:pPr>
            <a:r>
              <a:rPr lang="cs-CZ" altLang="cs-CZ" dirty="0"/>
              <a:t>p</a:t>
            </a:r>
            <a:r>
              <a:rPr lang="cs-CZ" altLang="cs-CZ" dirty="0" smtClean="0"/>
              <a:t>olicejní prezident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63636124"/>
      </p:ext>
    </p:extLst>
  </p:cSld>
  <p:clrMapOvr>
    <a:masterClrMapping/>
  </p:clrMapOvr>
  <p:transition spd="med">
    <p:cover dir="r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670" y="-1364"/>
            <a:ext cx="9191110" cy="6891259"/>
          </a:xfrm>
          <a:prstGeom prst="rect">
            <a:avLst/>
          </a:prstGeom>
        </p:spPr>
      </p:pic>
      <p:sp>
        <p:nvSpPr>
          <p:cNvPr id="9218" name="Zástupný symbol pro datum 3"/>
          <p:cNvSpPr>
            <a:spLocks noGrp="1"/>
          </p:cNvSpPr>
          <p:nvPr>
            <p:ph type="dt" sz="quarter" idx="10"/>
          </p:nvPr>
        </p:nvSpPr>
        <p:spPr>
          <a:xfrm>
            <a:off x="6659562" y="6272361"/>
            <a:ext cx="1774825" cy="21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07FF81D-8C9A-4A45-B991-4212093C7EE4}" type="datetime1">
              <a:rPr lang="cs-CZ" sz="1200" smtClean="0">
                <a:solidFill>
                  <a:schemeClr val="bg1"/>
                </a:solidFill>
              </a:rPr>
              <a:t>06.10.2022</a:t>
            </a:fld>
            <a:endParaRPr lang="cs-CZ" sz="1200" dirty="0">
              <a:solidFill>
                <a:schemeClr val="bg1"/>
              </a:solidFill>
            </a:endParaRP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263080" y="156786"/>
            <a:ext cx="8640960" cy="628717"/>
          </a:xfrm>
          <a:ln>
            <a:noFill/>
          </a:ln>
          <a:effectLst/>
        </p:spPr>
        <p:txBody>
          <a:bodyPr/>
          <a:lstStyle/>
          <a:p>
            <a:pPr algn="ctr">
              <a:defRPr/>
            </a:pPr>
            <a:r>
              <a:rPr lang="cs-CZ" sz="1800" b="1" kern="1200" dirty="0" smtClean="0">
                <a:solidFill>
                  <a:schemeClr val="accent6"/>
                </a:solidFill>
              </a:rPr>
              <a:t>Směry pohybu na migračních trasách </a:t>
            </a:r>
            <a:endParaRPr lang="cs-CZ" sz="1800" b="1" kern="1200" dirty="0">
              <a:solidFill>
                <a:schemeClr val="accent6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7943850" y="6020098"/>
            <a:ext cx="981075" cy="215900"/>
          </a:xfrm>
        </p:spPr>
        <p:txBody>
          <a:bodyPr/>
          <a:lstStyle/>
          <a:p>
            <a:pPr>
              <a:defRPr/>
            </a:pPr>
            <a:fld id="{5F85F06A-9F7F-445F-94CA-FE2EFC60ED03}" type="slidenum">
              <a:rPr lang="cs-CZ" smtClean="0">
                <a:solidFill>
                  <a:schemeClr val="bg1"/>
                </a:solidFill>
              </a:rPr>
              <a:pPr>
                <a:defRPr/>
              </a:pPr>
              <a:t>3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331640" y="6244191"/>
            <a:ext cx="4679950" cy="288627"/>
          </a:xfrm>
        </p:spPr>
        <p:txBody>
          <a:bodyPr/>
          <a:lstStyle/>
          <a:p>
            <a:pPr>
              <a:defRPr/>
            </a:pPr>
            <a:r>
              <a:rPr lang="cs-CZ" dirty="0">
                <a:solidFill>
                  <a:schemeClr val="bg1"/>
                </a:solidFill>
              </a:rPr>
              <a:t>Pomáhat a chránit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72" y="711574"/>
            <a:ext cx="6807880" cy="481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43999"/>
      </p:ext>
    </p:extLst>
  </p:cSld>
  <p:clrMapOvr>
    <a:masterClrMapping/>
  </p:clrMapOvr>
  <p:transition spd="med">
    <p:cover dir="r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" y="-33259"/>
            <a:ext cx="9191110" cy="6891259"/>
          </a:xfrm>
          <a:prstGeom prst="rect">
            <a:avLst/>
          </a:prstGeom>
        </p:spPr>
      </p:pic>
      <p:sp>
        <p:nvSpPr>
          <p:cNvPr id="9218" name="Zástupný symbol pro datum 3"/>
          <p:cNvSpPr>
            <a:spLocks noGrp="1"/>
          </p:cNvSpPr>
          <p:nvPr>
            <p:ph type="dt" sz="quarter" idx="10"/>
          </p:nvPr>
        </p:nvSpPr>
        <p:spPr>
          <a:xfrm>
            <a:off x="6659562" y="6272361"/>
            <a:ext cx="1774825" cy="21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07FF81D-8C9A-4A45-B991-4212093C7EE4}" type="datetime1">
              <a:rPr lang="cs-CZ" sz="1200" smtClean="0">
                <a:solidFill>
                  <a:schemeClr val="bg1"/>
                </a:solidFill>
              </a:rPr>
              <a:t>06.10.2022</a:t>
            </a:fld>
            <a:endParaRPr lang="cs-CZ" sz="1200" dirty="0">
              <a:solidFill>
                <a:schemeClr val="bg1"/>
              </a:solidFill>
            </a:endParaRP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263080" y="156786"/>
            <a:ext cx="8640960" cy="628717"/>
          </a:xfrm>
          <a:ln>
            <a:noFill/>
          </a:ln>
          <a:effectLst/>
        </p:spPr>
        <p:txBody>
          <a:bodyPr/>
          <a:lstStyle/>
          <a:p>
            <a:pPr algn="ctr">
              <a:defRPr/>
            </a:pPr>
            <a:r>
              <a:rPr lang="cs-CZ" sz="1800" b="1" kern="1200" dirty="0" smtClean="0">
                <a:solidFill>
                  <a:schemeClr val="accent2"/>
                </a:solidFill>
              </a:rPr>
              <a:t>Slovensko, Rakousko, Maďarsko – nelegální migrace</a:t>
            </a:r>
            <a:endParaRPr lang="cs-CZ" sz="1800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7943850" y="6020098"/>
            <a:ext cx="981075" cy="215900"/>
          </a:xfrm>
        </p:spPr>
        <p:txBody>
          <a:bodyPr/>
          <a:lstStyle/>
          <a:p>
            <a:pPr>
              <a:defRPr/>
            </a:pPr>
            <a:fld id="{5F85F06A-9F7F-445F-94CA-FE2EFC60ED03}" type="slidenum">
              <a:rPr lang="cs-CZ" smtClean="0">
                <a:solidFill>
                  <a:schemeClr val="bg1"/>
                </a:solidFill>
              </a:rPr>
              <a:pPr>
                <a:defRPr/>
              </a:pPr>
              <a:t>4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331640" y="6244191"/>
            <a:ext cx="4679950" cy="288627"/>
          </a:xfrm>
        </p:spPr>
        <p:txBody>
          <a:bodyPr/>
          <a:lstStyle/>
          <a:p>
            <a:pPr>
              <a:defRPr/>
            </a:pPr>
            <a:r>
              <a:rPr lang="cs-CZ" dirty="0">
                <a:solidFill>
                  <a:schemeClr val="bg1"/>
                </a:solidFill>
              </a:rPr>
              <a:t>Pomáhat a chránit</a:t>
            </a: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611559" y="962782"/>
            <a:ext cx="7897325" cy="3402322"/>
          </a:xfrm>
        </p:spPr>
        <p:txBody>
          <a:bodyPr/>
          <a:lstStyle/>
          <a:p>
            <a:pPr marL="0" indent="0" algn="just">
              <a:buNone/>
            </a:pPr>
            <a:r>
              <a:rPr lang="cs-CZ" sz="1200" b="1" dirty="0" smtClean="0"/>
              <a:t>Maďarsko</a:t>
            </a:r>
            <a:r>
              <a:rPr lang="cs-CZ" sz="1200" dirty="0" smtClean="0"/>
              <a:t> – trvale vysoké počty nelegálně vstupujících osob (ve formě velkých skupin), ve směru ze </a:t>
            </a:r>
            <a:r>
              <a:rPr lang="cs-CZ" sz="1200" dirty="0" err="1" smtClean="0"/>
              <a:t>západobalkánské</a:t>
            </a:r>
            <a:r>
              <a:rPr lang="cs-CZ" sz="1200" dirty="0" smtClean="0"/>
              <a:t> trasy, zejména ze Srbska, týdenní počty přesahují 3 000 zadržených osob a dalších až 2 000 zabráněných pokusů o nelegální vstup (často opakovaných</a:t>
            </a:r>
            <a:r>
              <a:rPr lang="cs-CZ" sz="1200" dirty="0"/>
              <a:t>). Často také dochází k pronásledování ujíždějících vozidel, jejichž řidiči se pokouší ve velké rychlosti projet do </a:t>
            </a:r>
            <a:r>
              <a:rPr lang="cs-CZ" sz="1200" dirty="0" smtClean="0"/>
              <a:t>vnitrozemí. Počet záchytů ze strany českého kontingentu v Maďarsku v 38. týdnu - 871 osob a v 39. týdnu - 862 osob.</a:t>
            </a:r>
          </a:p>
          <a:p>
            <a:pPr marL="0" indent="0" algn="just">
              <a:buNone/>
            </a:pPr>
            <a:endParaRPr lang="cs-CZ" sz="400" dirty="0" smtClean="0"/>
          </a:p>
          <a:p>
            <a:pPr marL="0" indent="0" algn="just">
              <a:buNone/>
            </a:pPr>
            <a:r>
              <a:rPr lang="cs-CZ" sz="1200" b="1" dirty="0" smtClean="0"/>
              <a:t>Rakousko</a:t>
            </a:r>
            <a:r>
              <a:rPr lang="cs-CZ" sz="1200" dirty="0" smtClean="0"/>
              <a:t> – </a:t>
            </a:r>
            <a:r>
              <a:rPr lang="cs-CZ" sz="1200" dirty="0"/>
              <a:t>dlouhodobý vysoký migrační tlak na pozemní hranici s </a:t>
            </a:r>
            <a:r>
              <a:rPr lang="cs-CZ" sz="1200" dirty="0" smtClean="0"/>
              <a:t>Maďarskem. Počínaje měsícem srpnem </a:t>
            </a:r>
            <a:r>
              <a:rPr lang="cs-CZ" sz="1200" dirty="0"/>
              <a:t>2022 </a:t>
            </a:r>
            <a:r>
              <a:rPr lang="cs-CZ" sz="1200" dirty="0" smtClean="0"/>
              <a:t>jsou v Rakousku evidovány rekordní </a:t>
            </a:r>
            <a:r>
              <a:rPr lang="cs-CZ" sz="1200" dirty="0"/>
              <a:t>týdenní počty, které </a:t>
            </a:r>
            <a:r>
              <a:rPr lang="cs-CZ" sz="1200" dirty="0" smtClean="0"/>
              <a:t>se nadále </a:t>
            </a:r>
            <a:r>
              <a:rPr lang="cs-CZ" sz="1200" dirty="0"/>
              <a:t>pohybují v průměru </a:t>
            </a:r>
            <a:r>
              <a:rPr lang="cs-CZ" sz="1200" dirty="0" smtClean="0"/>
              <a:t>mezi </a:t>
            </a:r>
            <a:r>
              <a:rPr lang="cs-CZ" sz="1200" dirty="0"/>
              <a:t>3 500 až 4 000 zajištěných </a:t>
            </a:r>
            <a:r>
              <a:rPr lang="cs-CZ" sz="1200" dirty="0" smtClean="0"/>
              <a:t>osob (</a:t>
            </a:r>
            <a:r>
              <a:rPr lang="cs-CZ" sz="1200" dirty="0"/>
              <a:t>1</a:t>
            </a:r>
            <a:r>
              <a:rPr lang="cs-CZ" sz="1200" dirty="0" smtClean="0"/>
              <a:t>. 1</a:t>
            </a:r>
            <a:r>
              <a:rPr lang="cs-CZ" sz="1200" dirty="0"/>
              <a:t>. – </a:t>
            </a:r>
            <a:r>
              <a:rPr lang="cs-CZ" sz="1200" dirty="0" smtClean="0"/>
              <a:t>25. 9. 2022: 76 659 osob). </a:t>
            </a:r>
            <a:r>
              <a:rPr lang="cs-CZ" sz="1200" dirty="0"/>
              <a:t>Za </a:t>
            </a:r>
            <a:r>
              <a:rPr lang="cs-CZ" sz="1200" dirty="0" smtClean="0"/>
              <a:t>38. </a:t>
            </a:r>
            <a:r>
              <a:rPr lang="cs-CZ" sz="1200" dirty="0"/>
              <a:t>týden je zaznamenáno celkem </a:t>
            </a:r>
            <a:r>
              <a:rPr lang="cs-CZ" sz="1200" dirty="0" smtClean="0"/>
              <a:t>3</a:t>
            </a:r>
            <a:r>
              <a:rPr lang="cs-CZ" sz="1200" dirty="0"/>
              <a:t> </a:t>
            </a:r>
            <a:r>
              <a:rPr lang="cs-CZ" sz="1200" dirty="0" smtClean="0"/>
              <a:t>789 nelegálních migrantů.</a:t>
            </a:r>
            <a:r>
              <a:rPr lang="cs-CZ" sz="1200" dirty="0"/>
              <a:t> </a:t>
            </a:r>
            <a:r>
              <a:rPr lang="cs-CZ" sz="1200" dirty="0" smtClean="0"/>
              <a:t>Výrazný a pokračující nárůst </a:t>
            </a:r>
            <a:r>
              <a:rPr lang="cs-CZ" sz="1200" dirty="0"/>
              <a:t>je zaznamenán rovněž tak v rámci žádostí o azyl, kdy k </a:t>
            </a:r>
            <a:r>
              <a:rPr lang="cs-CZ" sz="1200" dirty="0" smtClean="0"/>
              <a:t>38. </a:t>
            </a:r>
            <a:r>
              <a:rPr lang="cs-CZ" sz="1200" dirty="0"/>
              <a:t>týdnu je zaznamenáno 3 </a:t>
            </a:r>
            <a:r>
              <a:rPr lang="cs-CZ" sz="1200" dirty="0" smtClean="0"/>
              <a:t>875 </a:t>
            </a:r>
            <a:r>
              <a:rPr lang="cs-CZ" sz="1200" dirty="0"/>
              <a:t>žádostí o </a:t>
            </a:r>
            <a:r>
              <a:rPr lang="cs-CZ" sz="1200" dirty="0" smtClean="0"/>
              <a:t>azyl (1. 1. – 18. 9. 2022: 69 486 osob).</a:t>
            </a:r>
          </a:p>
          <a:p>
            <a:pPr marL="0" indent="0">
              <a:buNone/>
            </a:pPr>
            <a:endParaRPr lang="cs-CZ" sz="400" dirty="0"/>
          </a:p>
          <a:p>
            <a:pPr marL="0" indent="0" algn="just">
              <a:spcBef>
                <a:spcPts val="100"/>
              </a:spcBef>
              <a:buNone/>
            </a:pPr>
            <a:r>
              <a:rPr lang="cs-CZ" sz="1200" b="1" dirty="0" smtClean="0"/>
              <a:t>Slovensko</a:t>
            </a:r>
            <a:r>
              <a:rPr lang="cs-CZ" sz="1200" dirty="0" smtClean="0"/>
              <a:t> – od </a:t>
            </a:r>
            <a:r>
              <a:rPr lang="cs-CZ" sz="1200" dirty="0"/>
              <a:t>31. týdne do 37. týdne (tj. od </a:t>
            </a:r>
            <a:r>
              <a:rPr lang="cs-CZ" sz="1200" dirty="0" smtClean="0"/>
              <a:t>1</a:t>
            </a:r>
            <a:r>
              <a:rPr lang="cs-CZ" sz="1200" dirty="0"/>
              <a:t>. </a:t>
            </a:r>
            <a:r>
              <a:rPr lang="cs-CZ" sz="1200" dirty="0" smtClean="0"/>
              <a:t>8</a:t>
            </a:r>
            <a:r>
              <a:rPr lang="cs-CZ" sz="1200" dirty="0"/>
              <a:t>. do 18. </a:t>
            </a:r>
            <a:r>
              <a:rPr lang="cs-CZ" sz="1200" dirty="0" smtClean="0"/>
              <a:t>9</a:t>
            </a:r>
            <a:r>
              <a:rPr lang="cs-CZ" sz="1200" dirty="0"/>
              <a:t>. 2022) jsou na území Slovenska </a:t>
            </a:r>
            <a:r>
              <a:rPr lang="cs-CZ" sz="1200" dirty="0" smtClean="0"/>
              <a:t>hlášeny </a:t>
            </a:r>
            <a:r>
              <a:rPr lang="cs-CZ" sz="1200" dirty="0"/>
              <a:t>kolísavé hodnoty tranzitní nelegální </a:t>
            </a:r>
            <a:r>
              <a:rPr lang="cs-CZ" sz="1200" dirty="0" smtClean="0"/>
              <a:t>migrace s markantně nižšími počty oproti České republice, </a:t>
            </a:r>
            <a:r>
              <a:rPr lang="cs-CZ" sz="1200" dirty="0"/>
              <a:t>n</a:t>
            </a:r>
            <a:r>
              <a:rPr lang="cs-CZ" sz="1200" dirty="0" smtClean="0"/>
              <a:t>icméně od 38. týdne (tj. od 19. 9. do 25. 9. 2022), v době znovuzavedení ochrany vnitřních hranic mezi Českou republikou a Slovenskem a dále mezi Rakouskem a Slovenskem, je zjevný výrazný vzestup tranzitní nelegální migrace na území Slovenska v počtu 596 osob – viz graf níže.</a:t>
            </a:r>
            <a:endParaRPr lang="cs-CZ" sz="1200" b="1" dirty="0"/>
          </a:p>
          <a:p>
            <a:pPr marL="0" indent="0" algn="ctr">
              <a:spcBef>
                <a:spcPts val="100"/>
              </a:spcBef>
              <a:buNone/>
            </a:pPr>
            <a:r>
              <a:rPr lang="cs-CZ" sz="1200" b="1" dirty="0" smtClean="0"/>
              <a:t>Tranzitní nelegální migrace na území Slovenska</a:t>
            </a:r>
            <a:endParaRPr lang="cs-CZ" sz="1600" b="1" dirty="0"/>
          </a:p>
        </p:txBody>
      </p:sp>
      <p:graphicFrame>
        <p:nvGraphicFramePr>
          <p:cNvPr id="11" name="Graf 10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9012960"/>
              </p:ext>
            </p:extLst>
          </p:nvPr>
        </p:nvGraphicFramePr>
        <p:xfrm>
          <a:off x="1297608" y="4149080"/>
          <a:ext cx="6408712" cy="1563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70128584"/>
      </p:ext>
    </p:extLst>
  </p:cSld>
  <p:clrMapOvr>
    <a:masterClrMapping/>
  </p:clrMapOvr>
  <p:transition spd="med">
    <p:cover dir="r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110" y="-28083"/>
            <a:ext cx="9191110" cy="6891259"/>
          </a:xfrm>
          <a:prstGeom prst="rect">
            <a:avLst/>
          </a:prstGeom>
        </p:spPr>
      </p:pic>
      <p:sp>
        <p:nvSpPr>
          <p:cNvPr id="9218" name="Zástupný symbol pro datum 3"/>
          <p:cNvSpPr>
            <a:spLocks noGrp="1"/>
          </p:cNvSpPr>
          <p:nvPr>
            <p:ph type="dt" sz="quarter" idx="10"/>
          </p:nvPr>
        </p:nvSpPr>
        <p:spPr>
          <a:xfrm>
            <a:off x="6659562" y="6272361"/>
            <a:ext cx="1774825" cy="21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07FF81D-8C9A-4A45-B991-4212093C7EE4}" type="datetime1">
              <a:rPr lang="cs-CZ" sz="1200" smtClean="0">
                <a:solidFill>
                  <a:schemeClr val="bg1"/>
                </a:solidFill>
              </a:rPr>
              <a:t>06.10.2022</a:t>
            </a:fld>
            <a:endParaRPr lang="cs-CZ" sz="1200" dirty="0">
              <a:solidFill>
                <a:schemeClr val="bg1"/>
              </a:solidFill>
            </a:endParaRP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263080" y="156786"/>
            <a:ext cx="8640960" cy="628717"/>
          </a:xfrm>
          <a:ln>
            <a:noFill/>
          </a:ln>
          <a:effectLst/>
        </p:spPr>
        <p:txBody>
          <a:bodyPr/>
          <a:lstStyle/>
          <a:p>
            <a:pPr algn="ctr">
              <a:defRPr/>
            </a:pPr>
            <a:r>
              <a:rPr lang="cs-CZ" sz="1800" b="1" kern="1200" dirty="0" smtClean="0">
                <a:solidFill>
                  <a:schemeClr val="accent2"/>
                </a:solidFill>
              </a:rPr>
              <a:t>Česká republika – nelegální migrace</a:t>
            </a:r>
            <a:endParaRPr lang="cs-CZ" sz="1800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7943850" y="6020098"/>
            <a:ext cx="981075" cy="215900"/>
          </a:xfrm>
        </p:spPr>
        <p:txBody>
          <a:bodyPr/>
          <a:lstStyle/>
          <a:p>
            <a:pPr>
              <a:defRPr/>
            </a:pPr>
            <a:fld id="{5F85F06A-9F7F-445F-94CA-FE2EFC60ED03}" type="slidenum">
              <a:rPr lang="cs-CZ" smtClean="0">
                <a:solidFill>
                  <a:schemeClr val="bg1"/>
                </a:solidFill>
              </a:rPr>
              <a:pPr>
                <a:defRPr/>
              </a:pPr>
              <a:t>5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331640" y="6244191"/>
            <a:ext cx="4679950" cy="288627"/>
          </a:xfrm>
        </p:spPr>
        <p:txBody>
          <a:bodyPr/>
          <a:lstStyle/>
          <a:p>
            <a:pPr>
              <a:defRPr/>
            </a:pPr>
            <a:r>
              <a:rPr lang="cs-CZ" dirty="0">
                <a:solidFill>
                  <a:schemeClr val="bg1"/>
                </a:solidFill>
              </a:rPr>
              <a:t>Pomáhat a chránit</a:t>
            </a: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611560" y="1124744"/>
            <a:ext cx="7920880" cy="3888432"/>
          </a:xfrm>
        </p:spPr>
        <p:txBody>
          <a:bodyPr/>
          <a:lstStyle/>
          <a:p>
            <a:pPr marL="400050" lvl="1" indent="0" algn="just">
              <a:buNone/>
            </a:pPr>
            <a:r>
              <a:rPr lang="cs-CZ" sz="1600" dirty="0"/>
              <a:t>Policie České republiky se od začátku tohoto roku potýká s výrazným meziročním nárůstem tranzitní nelegální migrace přes naše území. Tento trend se zhruba od června ještě zvýšil a v současné době nepolevuje. Jde v naprosté většině odhalených případů o občany třetích zemí, nejčastěji o státní příslušníky Sýrie, u kterých s ohledem na aktuální vnitropolitickou a bezpečnostní situaci v jejich domovině existuje překážka k vycestování, tzn. mezinárodní právo neumožňuje jejich </a:t>
            </a:r>
            <a:r>
              <a:rPr lang="cs-CZ" sz="1600" dirty="0" smtClean="0"/>
              <a:t>navrácení </a:t>
            </a:r>
            <a:r>
              <a:rPr lang="cs-CZ" sz="1600" dirty="0"/>
              <a:t>zpět do domovského státu</a:t>
            </a:r>
            <a:r>
              <a:rPr lang="cs-CZ" sz="1600" dirty="0" smtClean="0"/>
              <a:t>.</a:t>
            </a:r>
          </a:p>
          <a:p>
            <a:pPr marL="400050" lvl="1" indent="0" algn="just">
              <a:buNone/>
            </a:pPr>
            <a:endParaRPr lang="cs-CZ" sz="1600" dirty="0"/>
          </a:p>
          <a:p>
            <a:pPr marL="400050" lvl="1" indent="0" algn="just">
              <a:buNone/>
            </a:pPr>
            <a:r>
              <a:rPr lang="cs-CZ" sz="1600" dirty="0"/>
              <a:t>Ačkoliv naše statistiky dokládají až několikasetprocentní meziroční nárůst počtu zajištěných nelegálních migrantů, ve statistikách kriminality se tato skutečnost v tuto chvíli nijak neprojevuje. Zároveň je nutné konstatovat, že Česká republika je i nadále tranzitní a nikoliv cílovou zemí pro výše uvedené cizince. O uvedeném svědčí mimo jiné i to, že ze strany těchto cizinců není téměř výhradně využívána možnost požádat o mezinárodní ochranu na našem území. </a:t>
            </a:r>
          </a:p>
        </p:txBody>
      </p:sp>
    </p:spTree>
    <p:extLst>
      <p:ext uri="{BB962C8B-B14F-4D97-AF65-F5344CB8AC3E}">
        <p14:creationId xmlns:p14="http://schemas.microsoft.com/office/powerpoint/2010/main" val="3242145372"/>
      </p:ext>
    </p:extLst>
  </p:cSld>
  <p:clrMapOvr>
    <a:masterClrMapping/>
  </p:clrMapOvr>
  <p:transition spd="med">
    <p:cover dir="r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259"/>
            <a:ext cx="9191110" cy="6891259"/>
          </a:xfrm>
          <a:prstGeom prst="rect">
            <a:avLst/>
          </a:prstGeom>
        </p:spPr>
      </p:pic>
      <p:sp>
        <p:nvSpPr>
          <p:cNvPr id="9218" name="Zástupný symbol pro datum 3"/>
          <p:cNvSpPr>
            <a:spLocks noGrp="1"/>
          </p:cNvSpPr>
          <p:nvPr>
            <p:ph type="dt" sz="quarter" idx="10"/>
          </p:nvPr>
        </p:nvSpPr>
        <p:spPr>
          <a:xfrm>
            <a:off x="6659562" y="6272361"/>
            <a:ext cx="1774825" cy="21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07FF81D-8C9A-4A45-B991-4212093C7EE4}" type="datetime1">
              <a:rPr lang="cs-CZ" sz="1200" smtClean="0">
                <a:solidFill>
                  <a:schemeClr val="bg1"/>
                </a:solidFill>
              </a:rPr>
              <a:t>06.10.2022</a:t>
            </a:fld>
            <a:endParaRPr lang="cs-CZ" sz="1200" dirty="0">
              <a:solidFill>
                <a:schemeClr val="bg1"/>
              </a:solidFill>
            </a:endParaRP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263080" y="156786"/>
            <a:ext cx="8640960" cy="628717"/>
          </a:xfrm>
          <a:ln>
            <a:noFill/>
          </a:ln>
          <a:effectLst/>
        </p:spPr>
        <p:txBody>
          <a:bodyPr/>
          <a:lstStyle/>
          <a:p>
            <a:pPr algn="ctr">
              <a:defRPr/>
            </a:pPr>
            <a:r>
              <a:rPr lang="cs-CZ" sz="1800" b="1" kern="1200" dirty="0" smtClean="0">
                <a:solidFill>
                  <a:schemeClr val="accent2"/>
                </a:solidFill>
              </a:rPr>
              <a:t>Nelegální </a:t>
            </a:r>
            <a:r>
              <a:rPr lang="cs-CZ" sz="1800" b="1" kern="1200" dirty="0">
                <a:solidFill>
                  <a:schemeClr val="accent2"/>
                </a:solidFill>
              </a:rPr>
              <a:t>migrace </a:t>
            </a:r>
            <a:r>
              <a:rPr lang="cs-CZ" sz="1800" b="1" kern="1200" dirty="0" smtClean="0">
                <a:solidFill>
                  <a:schemeClr val="accent2"/>
                </a:solidFill>
              </a:rPr>
              <a:t>1</a:t>
            </a:r>
            <a:r>
              <a:rPr lang="cs-CZ" sz="1800" b="1" kern="1200" dirty="0">
                <a:solidFill>
                  <a:schemeClr val="accent2"/>
                </a:solidFill>
              </a:rPr>
              <a:t>. </a:t>
            </a:r>
            <a:r>
              <a:rPr lang="cs-CZ" sz="1800" b="1" kern="1200" dirty="0" smtClean="0">
                <a:solidFill>
                  <a:schemeClr val="accent2"/>
                </a:solidFill>
              </a:rPr>
              <a:t>1</a:t>
            </a:r>
            <a:r>
              <a:rPr lang="cs-CZ" sz="1800" b="1" kern="1200" dirty="0">
                <a:solidFill>
                  <a:schemeClr val="accent2"/>
                </a:solidFill>
              </a:rPr>
              <a:t>. – 2</a:t>
            </a:r>
            <a:r>
              <a:rPr lang="cs-CZ" sz="1800" b="1" kern="1200" dirty="0" smtClean="0">
                <a:solidFill>
                  <a:schemeClr val="accent2"/>
                </a:solidFill>
              </a:rPr>
              <a:t>. 10. </a:t>
            </a:r>
            <a:r>
              <a:rPr lang="cs-CZ" sz="1800" b="1" kern="1200" dirty="0">
                <a:solidFill>
                  <a:schemeClr val="accent2"/>
                </a:solidFill>
              </a:rPr>
              <a:t>2022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7943850" y="6020098"/>
            <a:ext cx="981075" cy="215900"/>
          </a:xfrm>
        </p:spPr>
        <p:txBody>
          <a:bodyPr/>
          <a:lstStyle/>
          <a:p>
            <a:pPr>
              <a:defRPr/>
            </a:pPr>
            <a:fld id="{5F85F06A-9F7F-445F-94CA-FE2EFC60ED03}" type="slidenum">
              <a:rPr lang="cs-CZ" smtClean="0">
                <a:solidFill>
                  <a:schemeClr val="bg1"/>
                </a:solidFill>
              </a:rPr>
              <a:pPr>
                <a:defRPr/>
              </a:pPr>
              <a:t>6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331640" y="6244191"/>
            <a:ext cx="4679950" cy="288627"/>
          </a:xfrm>
        </p:spPr>
        <p:txBody>
          <a:bodyPr/>
          <a:lstStyle/>
          <a:p>
            <a:pPr>
              <a:defRPr/>
            </a:pPr>
            <a:r>
              <a:rPr lang="cs-CZ" dirty="0">
                <a:solidFill>
                  <a:schemeClr val="bg1"/>
                </a:solidFill>
              </a:rPr>
              <a:t>Pomáhat a chránit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11560" y="1124745"/>
            <a:ext cx="7929048" cy="3744415"/>
          </a:xfrm>
        </p:spPr>
        <p:txBody>
          <a:bodyPr/>
          <a:lstStyle/>
          <a:p>
            <a:endParaRPr lang="cs-CZ" dirty="0"/>
          </a:p>
        </p:txBody>
      </p:sp>
      <p:graphicFrame>
        <p:nvGraphicFramePr>
          <p:cNvPr id="14" name="Graf 13"/>
          <p:cNvGraphicFramePr>
            <a:graphicFrameLocks/>
          </p:cNvGraphicFramePr>
          <p:nvPr>
            <p:extLst/>
          </p:nvPr>
        </p:nvGraphicFramePr>
        <p:xfrm>
          <a:off x="611560" y="1124744"/>
          <a:ext cx="7929048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7293923" y="3364368"/>
            <a:ext cx="1096688" cy="215444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</a:rPr>
              <a:t>1. 1. - </a:t>
            </a:r>
            <a:r>
              <a:rPr lang="cs-CZ" sz="800" dirty="0">
                <a:solidFill>
                  <a:schemeClr val="bg1"/>
                </a:solidFill>
              </a:rPr>
              <a:t>2</a:t>
            </a:r>
            <a:r>
              <a:rPr lang="cs-CZ" sz="800" dirty="0" smtClean="0">
                <a:solidFill>
                  <a:schemeClr val="bg1"/>
                </a:solidFill>
              </a:rPr>
              <a:t>. 10. 2022</a:t>
            </a:r>
            <a:endParaRPr lang="cs-CZ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619470"/>
      </p:ext>
    </p:extLst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95" y="0"/>
            <a:ext cx="9191110" cy="6891259"/>
          </a:xfrm>
          <a:prstGeom prst="rect">
            <a:avLst/>
          </a:prstGeom>
        </p:spPr>
      </p:pic>
      <p:sp>
        <p:nvSpPr>
          <p:cNvPr id="9218" name="Zástupný symbol pro datum 3"/>
          <p:cNvSpPr>
            <a:spLocks noGrp="1"/>
          </p:cNvSpPr>
          <p:nvPr>
            <p:ph type="dt" sz="quarter" idx="10"/>
          </p:nvPr>
        </p:nvSpPr>
        <p:spPr>
          <a:xfrm>
            <a:off x="6659562" y="6272361"/>
            <a:ext cx="1774825" cy="21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07FF81D-8C9A-4A45-B991-4212093C7EE4}" type="datetime1">
              <a:rPr lang="cs-CZ" sz="1200" smtClean="0">
                <a:solidFill>
                  <a:schemeClr val="bg1"/>
                </a:solidFill>
              </a:rPr>
              <a:t>06.10.2022</a:t>
            </a:fld>
            <a:endParaRPr lang="cs-CZ" sz="1200" dirty="0">
              <a:solidFill>
                <a:schemeClr val="bg1"/>
              </a:solidFill>
            </a:endParaRP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263080" y="156786"/>
            <a:ext cx="8640960" cy="628717"/>
          </a:xfrm>
          <a:ln>
            <a:noFill/>
          </a:ln>
          <a:effectLst/>
        </p:spPr>
        <p:txBody>
          <a:bodyPr/>
          <a:lstStyle/>
          <a:p>
            <a:pPr algn="ctr">
              <a:defRPr/>
            </a:pPr>
            <a:r>
              <a:rPr lang="cs-CZ" sz="1800" b="1" kern="1200" dirty="0" smtClean="0">
                <a:solidFill>
                  <a:schemeClr val="accent2"/>
                </a:solidFill>
              </a:rPr>
              <a:t>Tranzitní </a:t>
            </a:r>
            <a:r>
              <a:rPr lang="cs-CZ" sz="1800" b="1" kern="1200" dirty="0">
                <a:solidFill>
                  <a:schemeClr val="accent2"/>
                </a:solidFill>
              </a:rPr>
              <a:t>migrace </a:t>
            </a:r>
            <a:r>
              <a:rPr lang="cs-CZ" sz="1800" b="1" kern="1200" dirty="0" smtClean="0">
                <a:solidFill>
                  <a:schemeClr val="accent2"/>
                </a:solidFill>
              </a:rPr>
              <a:t>1</a:t>
            </a:r>
            <a:r>
              <a:rPr lang="cs-CZ" sz="1800" b="1" kern="1200" dirty="0">
                <a:solidFill>
                  <a:schemeClr val="accent2"/>
                </a:solidFill>
              </a:rPr>
              <a:t>. </a:t>
            </a:r>
            <a:r>
              <a:rPr lang="cs-CZ" sz="1800" b="1" kern="1200" dirty="0" smtClean="0">
                <a:solidFill>
                  <a:schemeClr val="accent2"/>
                </a:solidFill>
              </a:rPr>
              <a:t>1</a:t>
            </a:r>
            <a:r>
              <a:rPr lang="cs-CZ" sz="1800" b="1" kern="1200" dirty="0">
                <a:solidFill>
                  <a:schemeClr val="accent2"/>
                </a:solidFill>
              </a:rPr>
              <a:t>. – 2</a:t>
            </a:r>
            <a:r>
              <a:rPr lang="cs-CZ" sz="1800" b="1" kern="1200" dirty="0" smtClean="0">
                <a:solidFill>
                  <a:schemeClr val="accent2"/>
                </a:solidFill>
              </a:rPr>
              <a:t>. 10. </a:t>
            </a:r>
            <a:r>
              <a:rPr lang="cs-CZ" sz="1800" b="1" kern="1200" dirty="0">
                <a:solidFill>
                  <a:schemeClr val="accent2"/>
                </a:solidFill>
              </a:rPr>
              <a:t>2022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7943850" y="6020098"/>
            <a:ext cx="981075" cy="215900"/>
          </a:xfrm>
        </p:spPr>
        <p:txBody>
          <a:bodyPr/>
          <a:lstStyle/>
          <a:p>
            <a:pPr>
              <a:defRPr/>
            </a:pPr>
            <a:fld id="{5F85F06A-9F7F-445F-94CA-FE2EFC60ED03}" type="slidenum">
              <a:rPr lang="cs-CZ" smtClean="0">
                <a:solidFill>
                  <a:schemeClr val="bg1"/>
                </a:solidFill>
              </a:rPr>
              <a:pPr>
                <a:defRPr/>
              </a:pPr>
              <a:t>7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331640" y="6244191"/>
            <a:ext cx="4679950" cy="288627"/>
          </a:xfrm>
        </p:spPr>
        <p:txBody>
          <a:bodyPr/>
          <a:lstStyle/>
          <a:p>
            <a:pPr>
              <a:defRPr/>
            </a:pPr>
            <a:r>
              <a:rPr lang="cs-CZ" dirty="0">
                <a:solidFill>
                  <a:schemeClr val="bg1"/>
                </a:solidFill>
              </a:rPr>
              <a:t>Pomáhat a chránit</a:t>
            </a:r>
          </a:p>
        </p:txBody>
      </p:sp>
      <p:graphicFrame>
        <p:nvGraphicFramePr>
          <p:cNvPr id="9" name="Graf 8"/>
          <p:cNvGraphicFramePr>
            <a:graphicFrameLocks/>
          </p:cNvGraphicFramePr>
          <p:nvPr>
            <p:extLst/>
          </p:nvPr>
        </p:nvGraphicFramePr>
        <p:xfrm>
          <a:off x="611560" y="1052736"/>
          <a:ext cx="7920880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05309376"/>
      </p:ext>
    </p:extLst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95" y="0"/>
            <a:ext cx="9191110" cy="6891259"/>
          </a:xfrm>
          <a:prstGeom prst="rect">
            <a:avLst/>
          </a:prstGeom>
        </p:spPr>
      </p:pic>
      <p:sp>
        <p:nvSpPr>
          <p:cNvPr id="9218" name="Zástupný symbol pro datum 3"/>
          <p:cNvSpPr>
            <a:spLocks noGrp="1"/>
          </p:cNvSpPr>
          <p:nvPr>
            <p:ph type="dt" sz="quarter" idx="10"/>
          </p:nvPr>
        </p:nvSpPr>
        <p:spPr>
          <a:xfrm>
            <a:off x="6659562" y="6272361"/>
            <a:ext cx="1774825" cy="21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07FF81D-8C9A-4A45-B991-4212093C7EE4}" type="datetime1">
              <a:rPr lang="cs-CZ" sz="1200" smtClean="0">
                <a:solidFill>
                  <a:schemeClr val="bg1"/>
                </a:solidFill>
              </a:rPr>
              <a:t>06.10.2022</a:t>
            </a:fld>
            <a:endParaRPr lang="cs-CZ" sz="1200" dirty="0">
              <a:solidFill>
                <a:schemeClr val="bg1"/>
              </a:solidFill>
            </a:endParaRP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263080" y="156786"/>
            <a:ext cx="8640960" cy="628717"/>
          </a:xfrm>
          <a:ln>
            <a:noFill/>
          </a:ln>
          <a:effectLst/>
        </p:spPr>
        <p:txBody>
          <a:bodyPr/>
          <a:lstStyle/>
          <a:p>
            <a:pPr algn="ctr">
              <a:defRPr/>
            </a:pPr>
            <a:r>
              <a:rPr lang="cs-CZ" sz="1800" b="1" kern="1200" dirty="0" smtClean="0">
                <a:solidFill>
                  <a:schemeClr val="accent2"/>
                </a:solidFill>
              </a:rPr>
              <a:t>Tranzitní </a:t>
            </a:r>
            <a:r>
              <a:rPr lang="cs-CZ" sz="1800" b="1" kern="1200" dirty="0">
                <a:solidFill>
                  <a:schemeClr val="accent2"/>
                </a:solidFill>
              </a:rPr>
              <a:t>migrace porovnání </a:t>
            </a:r>
            <a:r>
              <a:rPr lang="cs-CZ" sz="1800" b="1" kern="1200" dirty="0" smtClean="0">
                <a:solidFill>
                  <a:schemeClr val="accent2"/>
                </a:solidFill>
              </a:rPr>
              <a:t>let 2015 a 2022 v období </a:t>
            </a:r>
            <a:r>
              <a:rPr lang="cs-CZ" sz="1800" b="1" kern="1200" dirty="0">
                <a:solidFill>
                  <a:schemeClr val="accent2"/>
                </a:solidFill>
              </a:rPr>
              <a:t>17. </a:t>
            </a:r>
            <a:r>
              <a:rPr lang="cs-CZ" sz="1800" b="1" kern="1200" dirty="0" smtClean="0">
                <a:solidFill>
                  <a:schemeClr val="accent2"/>
                </a:solidFill>
              </a:rPr>
              <a:t>6</a:t>
            </a:r>
            <a:r>
              <a:rPr lang="cs-CZ" sz="1800" b="1" kern="1200" dirty="0">
                <a:solidFill>
                  <a:schemeClr val="accent2"/>
                </a:solidFill>
              </a:rPr>
              <a:t>. – 2</a:t>
            </a:r>
            <a:r>
              <a:rPr lang="cs-CZ" sz="1800" b="1" kern="1200" dirty="0" smtClean="0">
                <a:solidFill>
                  <a:schemeClr val="accent2"/>
                </a:solidFill>
              </a:rPr>
              <a:t>. 10.</a:t>
            </a:r>
            <a:endParaRPr lang="cs-CZ" sz="1800" b="1" kern="1200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7943850" y="6020098"/>
            <a:ext cx="981075" cy="215900"/>
          </a:xfrm>
        </p:spPr>
        <p:txBody>
          <a:bodyPr/>
          <a:lstStyle/>
          <a:p>
            <a:pPr>
              <a:defRPr/>
            </a:pPr>
            <a:fld id="{5F85F06A-9F7F-445F-94CA-FE2EFC60ED03}" type="slidenum">
              <a:rPr lang="cs-CZ" smtClean="0">
                <a:solidFill>
                  <a:schemeClr val="bg1"/>
                </a:solidFill>
              </a:rPr>
              <a:pPr>
                <a:defRPr/>
              </a:pPr>
              <a:t>8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331640" y="6244191"/>
            <a:ext cx="4679950" cy="288627"/>
          </a:xfrm>
        </p:spPr>
        <p:txBody>
          <a:bodyPr/>
          <a:lstStyle/>
          <a:p>
            <a:pPr>
              <a:defRPr/>
            </a:pPr>
            <a:r>
              <a:rPr lang="cs-CZ" dirty="0">
                <a:solidFill>
                  <a:schemeClr val="bg1"/>
                </a:solidFill>
              </a:rPr>
              <a:t>Pomáhat a chránit</a:t>
            </a:r>
          </a:p>
        </p:txBody>
      </p:sp>
      <p:graphicFrame>
        <p:nvGraphicFramePr>
          <p:cNvPr id="9" name="Graf 8"/>
          <p:cNvGraphicFramePr>
            <a:graphicFrameLocks/>
          </p:cNvGraphicFramePr>
          <p:nvPr>
            <p:extLst/>
          </p:nvPr>
        </p:nvGraphicFramePr>
        <p:xfrm>
          <a:off x="611560" y="1052736"/>
          <a:ext cx="7920880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01973232"/>
      </p:ext>
    </p:extLst>
  </p:cSld>
  <p:clrMapOvr>
    <a:masterClrMapping/>
  </p:clrMapOvr>
  <p:transition spd="med">
    <p:cover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339"/>
            <a:ext cx="9191110" cy="6891259"/>
          </a:xfrm>
          <a:prstGeom prst="rect">
            <a:avLst/>
          </a:prstGeom>
        </p:spPr>
      </p:pic>
      <p:sp>
        <p:nvSpPr>
          <p:cNvPr id="9218" name="Zástupný symbol pro datum 3"/>
          <p:cNvSpPr>
            <a:spLocks noGrp="1"/>
          </p:cNvSpPr>
          <p:nvPr>
            <p:ph type="dt" sz="quarter" idx="10"/>
          </p:nvPr>
        </p:nvSpPr>
        <p:spPr>
          <a:xfrm>
            <a:off x="6659562" y="6272361"/>
            <a:ext cx="1774825" cy="21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07FF81D-8C9A-4A45-B991-4212093C7EE4}" type="datetime1">
              <a:rPr lang="cs-CZ" sz="1200" smtClean="0">
                <a:solidFill>
                  <a:schemeClr val="bg1"/>
                </a:solidFill>
              </a:rPr>
              <a:t>06.10.2022</a:t>
            </a:fld>
            <a:endParaRPr lang="cs-CZ" sz="1200" dirty="0">
              <a:solidFill>
                <a:schemeClr val="bg1"/>
              </a:solidFill>
            </a:endParaRPr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263080" y="156786"/>
            <a:ext cx="8640960" cy="628717"/>
          </a:xfrm>
          <a:ln>
            <a:noFill/>
          </a:ln>
          <a:effectLst/>
        </p:spPr>
        <p:txBody>
          <a:bodyPr/>
          <a:lstStyle/>
          <a:p>
            <a:pPr algn="ctr">
              <a:defRPr/>
            </a:pPr>
            <a:r>
              <a:rPr lang="cs-CZ" sz="1800" b="1" kern="1200" dirty="0" smtClean="0">
                <a:solidFill>
                  <a:schemeClr val="accent2"/>
                </a:solidFill>
              </a:rPr>
              <a:t>Tranzitní nelegální migrace na území ČR</a:t>
            </a:r>
            <a:endParaRPr lang="cs-CZ" sz="1800" dirty="0">
              <a:solidFill>
                <a:schemeClr val="accent2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7943850" y="6020098"/>
            <a:ext cx="981075" cy="215900"/>
          </a:xfrm>
        </p:spPr>
        <p:txBody>
          <a:bodyPr/>
          <a:lstStyle/>
          <a:p>
            <a:pPr>
              <a:defRPr/>
            </a:pPr>
            <a:fld id="{5F85F06A-9F7F-445F-94CA-FE2EFC60ED03}" type="slidenum">
              <a:rPr lang="cs-CZ" smtClean="0">
                <a:solidFill>
                  <a:schemeClr val="bg1"/>
                </a:solidFill>
              </a:rPr>
              <a:pPr>
                <a:defRPr/>
              </a:pPr>
              <a:t>9</a:t>
            </a:fld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8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331640" y="6244191"/>
            <a:ext cx="4679950" cy="288627"/>
          </a:xfrm>
        </p:spPr>
        <p:txBody>
          <a:bodyPr/>
          <a:lstStyle/>
          <a:p>
            <a:pPr>
              <a:defRPr/>
            </a:pPr>
            <a:r>
              <a:rPr lang="cs-CZ" dirty="0">
                <a:solidFill>
                  <a:schemeClr val="bg1"/>
                </a:solidFill>
              </a:rPr>
              <a:t>Pomáhat a chránit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2156462" y="4804431"/>
            <a:ext cx="4730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Zdroj dat – databáze Tranzitní nelegální migrace -  ŘSCP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071466" y="1231589"/>
            <a:ext cx="49487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Od 25.09. do </a:t>
            </a:r>
            <a:r>
              <a:rPr lang="cs-CZ" dirty="0" smtClean="0"/>
              <a:t>05.10.2022 </a:t>
            </a:r>
            <a:r>
              <a:rPr lang="cs-CZ" dirty="0" smtClean="0"/>
              <a:t>bylo celkem zachyceno </a:t>
            </a:r>
            <a:r>
              <a:rPr lang="cs-CZ" dirty="0" smtClean="0"/>
              <a:t>2630 </a:t>
            </a:r>
            <a:r>
              <a:rPr lang="cs-CZ" dirty="0" smtClean="0"/>
              <a:t>osob</a:t>
            </a:r>
            <a:endParaRPr lang="cs-CZ" dirty="0"/>
          </a:p>
        </p:txBody>
      </p:sp>
      <p:graphicFrame>
        <p:nvGraphicFramePr>
          <p:cNvPr id="11" name="Graf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0314828"/>
              </p:ext>
            </p:extLst>
          </p:nvPr>
        </p:nvGraphicFramePr>
        <p:xfrm>
          <a:off x="1331640" y="1546645"/>
          <a:ext cx="6380107" cy="3250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23035000"/>
      </p:ext>
    </p:extLst>
  </p:cSld>
  <p:clrMapOvr>
    <a:masterClrMapping/>
  </p:clrMapOvr>
  <p:transition spd="med">
    <p:cover dir="ru"/>
  </p:transition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B7B6B7"/>
      </a:lt2>
      <a:accent1>
        <a:srgbClr val="3B7EA9"/>
      </a:accent1>
      <a:accent2>
        <a:srgbClr val="3F94D3"/>
      </a:accent2>
      <a:accent3>
        <a:srgbClr val="FFFFFF"/>
      </a:accent3>
      <a:accent4>
        <a:srgbClr val="000000"/>
      </a:accent4>
      <a:accent5>
        <a:srgbClr val="AFC0D1"/>
      </a:accent5>
      <a:accent6>
        <a:srgbClr val="3886BF"/>
      </a:accent6>
      <a:hlink>
        <a:srgbClr val="A8C8EB"/>
      </a:hlink>
      <a:folHlink>
        <a:srgbClr val="368E2B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B7B6B7"/>
        </a:lt2>
        <a:accent1>
          <a:srgbClr val="3B7EA9"/>
        </a:accent1>
        <a:accent2>
          <a:srgbClr val="3F94D3"/>
        </a:accent2>
        <a:accent3>
          <a:srgbClr val="FFFFFF"/>
        </a:accent3>
        <a:accent4>
          <a:srgbClr val="000000"/>
        </a:accent4>
        <a:accent5>
          <a:srgbClr val="AFC0D1"/>
        </a:accent5>
        <a:accent6>
          <a:srgbClr val="3886BF"/>
        </a:accent6>
        <a:hlink>
          <a:srgbClr val="A8C8EB"/>
        </a:hlink>
        <a:folHlink>
          <a:srgbClr val="368E2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ýchozí návrh 1">
    <a:dk1>
      <a:srgbClr val="000000"/>
    </a:dk1>
    <a:lt1>
      <a:srgbClr val="FFFFFF"/>
    </a:lt1>
    <a:dk2>
      <a:srgbClr val="000000"/>
    </a:dk2>
    <a:lt2>
      <a:srgbClr val="B7B6B7"/>
    </a:lt2>
    <a:accent1>
      <a:srgbClr val="3B7EA9"/>
    </a:accent1>
    <a:accent2>
      <a:srgbClr val="3F94D3"/>
    </a:accent2>
    <a:accent3>
      <a:srgbClr val="FFFFFF"/>
    </a:accent3>
    <a:accent4>
      <a:srgbClr val="000000"/>
    </a:accent4>
    <a:accent5>
      <a:srgbClr val="AFC0D1"/>
    </a:accent5>
    <a:accent6>
      <a:srgbClr val="3886BF"/>
    </a:accent6>
    <a:hlink>
      <a:srgbClr val="A8C8EB"/>
    </a:hlink>
    <a:folHlink>
      <a:srgbClr val="368E2B"/>
    </a:folHlink>
  </a:clrScheme>
  <a:fontScheme name="Výchozí návrh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Výchozí návrh 1">
    <a:dk1>
      <a:srgbClr val="000000"/>
    </a:dk1>
    <a:lt1>
      <a:srgbClr val="FFFFFF"/>
    </a:lt1>
    <a:dk2>
      <a:srgbClr val="000000"/>
    </a:dk2>
    <a:lt2>
      <a:srgbClr val="B7B6B7"/>
    </a:lt2>
    <a:accent1>
      <a:srgbClr val="3B7EA9"/>
    </a:accent1>
    <a:accent2>
      <a:srgbClr val="3F94D3"/>
    </a:accent2>
    <a:accent3>
      <a:srgbClr val="FFFFFF"/>
    </a:accent3>
    <a:accent4>
      <a:srgbClr val="000000"/>
    </a:accent4>
    <a:accent5>
      <a:srgbClr val="AFC0D1"/>
    </a:accent5>
    <a:accent6>
      <a:srgbClr val="3886BF"/>
    </a:accent6>
    <a:hlink>
      <a:srgbClr val="A8C8EB"/>
    </a:hlink>
    <a:folHlink>
      <a:srgbClr val="368E2B"/>
    </a:folHlink>
  </a:clrScheme>
  <a:fontScheme name="Výchozí návrh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Výchozí návrh 1">
    <a:dk1>
      <a:srgbClr val="000000"/>
    </a:dk1>
    <a:lt1>
      <a:srgbClr val="FFFFFF"/>
    </a:lt1>
    <a:dk2>
      <a:srgbClr val="000000"/>
    </a:dk2>
    <a:lt2>
      <a:srgbClr val="B7B6B7"/>
    </a:lt2>
    <a:accent1>
      <a:srgbClr val="3B7EA9"/>
    </a:accent1>
    <a:accent2>
      <a:srgbClr val="3F94D3"/>
    </a:accent2>
    <a:accent3>
      <a:srgbClr val="FFFFFF"/>
    </a:accent3>
    <a:accent4>
      <a:srgbClr val="000000"/>
    </a:accent4>
    <a:accent5>
      <a:srgbClr val="AFC0D1"/>
    </a:accent5>
    <a:accent6>
      <a:srgbClr val="3886BF"/>
    </a:accent6>
    <a:hlink>
      <a:srgbClr val="A8C8EB"/>
    </a:hlink>
    <a:folHlink>
      <a:srgbClr val="368E2B"/>
    </a:folHlink>
  </a:clrScheme>
  <a:fontScheme name="Výchozí návrh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Výchozí návrh 1">
    <a:dk1>
      <a:srgbClr val="000000"/>
    </a:dk1>
    <a:lt1>
      <a:srgbClr val="FFFFFF"/>
    </a:lt1>
    <a:dk2>
      <a:srgbClr val="000000"/>
    </a:dk2>
    <a:lt2>
      <a:srgbClr val="B7B6B7"/>
    </a:lt2>
    <a:accent1>
      <a:srgbClr val="3B7EA9"/>
    </a:accent1>
    <a:accent2>
      <a:srgbClr val="3F94D3"/>
    </a:accent2>
    <a:accent3>
      <a:srgbClr val="FFFFFF"/>
    </a:accent3>
    <a:accent4>
      <a:srgbClr val="000000"/>
    </a:accent4>
    <a:accent5>
      <a:srgbClr val="AFC0D1"/>
    </a:accent5>
    <a:accent6>
      <a:srgbClr val="3886BF"/>
    </a:accent6>
    <a:hlink>
      <a:srgbClr val="A8C8EB"/>
    </a:hlink>
    <a:folHlink>
      <a:srgbClr val="368E2B"/>
    </a:folHlink>
  </a:clrScheme>
  <a:fontScheme name="Výchozí návrh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Výchozí návrh 1">
    <a:dk1>
      <a:srgbClr val="000000"/>
    </a:dk1>
    <a:lt1>
      <a:srgbClr val="FFFFFF"/>
    </a:lt1>
    <a:dk2>
      <a:srgbClr val="000000"/>
    </a:dk2>
    <a:lt2>
      <a:srgbClr val="B7B6B7"/>
    </a:lt2>
    <a:accent1>
      <a:srgbClr val="3B7EA9"/>
    </a:accent1>
    <a:accent2>
      <a:srgbClr val="3F94D3"/>
    </a:accent2>
    <a:accent3>
      <a:srgbClr val="FFFFFF"/>
    </a:accent3>
    <a:accent4>
      <a:srgbClr val="000000"/>
    </a:accent4>
    <a:accent5>
      <a:srgbClr val="AFC0D1"/>
    </a:accent5>
    <a:accent6>
      <a:srgbClr val="3886BF"/>
    </a:accent6>
    <a:hlink>
      <a:srgbClr val="A8C8EB"/>
    </a:hlink>
    <a:folHlink>
      <a:srgbClr val="368E2B"/>
    </a:folHlink>
  </a:clrScheme>
  <a:fontScheme name="Výchozí návrh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Výchozí návrh 1">
    <a:dk1>
      <a:srgbClr val="000000"/>
    </a:dk1>
    <a:lt1>
      <a:srgbClr val="FFFFFF"/>
    </a:lt1>
    <a:dk2>
      <a:srgbClr val="000000"/>
    </a:dk2>
    <a:lt2>
      <a:srgbClr val="B7B6B7"/>
    </a:lt2>
    <a:accent1>
      <a:srgbClr val="3B7EA9"/>
    </a:accent1>
    <a:accent2>
      <a:srgbClr val="3F94D3"/>
    </a:accent2>
    <a:accent3>
      <a:srgbClr val="FFFFFF"/>
    </a:accent3>
    <a:accent4>
      <a:srgbClr val="000000"/>
    </a:accent4>
    <a:accent5>
      <a:srgbClr val="AFC0D1"/>
    </a:accent5>
    <a:accent6>
      <a:srgbClr val="3886BF"/>
    </a:accent6>
    <a:hlink>
      <a:srgbClr val="A8C8EB"/>
    </a:hlink>
    <a:folHlink>
      <a:srgbClr val="368E2B"/>
    </a:folHlink>
  </a:clrScheme>
  <a:fontScheme name="Výchozí návrh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31412</TotalTime>
  <Words>2521</Words>
  <Application>Microsoft Office PowerPoint</Application>
  <PresentationFormat>Předvádění na obrazovce (4:3)</PresentationFormat>
  <Paragraphs>300</Paragraphs>
  <Slides>23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8" baseType="lpstr">
      <vt:lpstr>Arial</vt:lpstr>
      <vt:lpstr>Calibri</vt:lpstr>
      <vt:lpstr>Times New Roman</vt:lpstr>
      <vt:lpstr>Wingdings</vt:lpstr>
      <vt:lpstr>Výchozí návrh</vt:lpstr>
      <vt:lpstr>Vývoj nelegální migrace v ČR     </vt:lpstr>
      <vt:lpstr>Hlavní migrační trasy </vt:lpstr>
      <vt:lpstr>Směry pohybu na migračních trasách </vt:lpstr>
      <vt:lpstr>Slovensko, Rakousko, Maďarsko – nelegální migrace</vt:lpstr>
      <vt:lpstr>Česká republika – nelegální migrace</vt:lpstr>
      <vt:lpstr>Nelegální migrace 1. 1. – 2. 10. 2022</vt:lpstr>
      <vt:lpstr>Tranzitní migrace 1. 1. – 2. 10. 2022</vt:lpstr>
      <vt:lpstr>Tranzitní migrace porovnání let 2015 a 2022 v období 17. 6. – 2. 10.</vt:lpstr>
      <vt:lpstr>Tranzitní nelegální migrace na území ČR</vt:lpstr>
      <vt:lpstr>IV. Tranzitní migrace – zatíženost krajů 1. 1. – 2. 10. 2022</vt:lpstr>
      <vt:lpstr>V. Tranzitní migrace – TOP 4 STP: 17. 6. – 2. 10. 2015 a 2022 </vt:lpstr>
      <vt:lpstr>Readmisní řízení se Slovenskou republikou </vt:lpstr>
      <vt:lpstr>Readmisní řízení se Spolkovou republikou Německo</vt:lpstr>
      <vt:lpstr>Zařízení pro zajištění cizinců – stav k 05.10.2022</vt:lpstr>
      <vt:lpstr>Činnost Policie ČR k potírání tranzitní nelegální migrace </vt:lpstr>
      <vt:lpstr>Činnost Policie ČR k potírání tranzitní nelegální migrace </vt:lpstr>
      <vt:lpstr>Navrhovaná opatření k řešení nárůstu nelegální tranzitní migrace </vt:lpstr>
      <vt:lpstr>Znovuzavedení ochrany vnitřních hranic</vt:lpstr>
      <vt:lpstr>Znovuzavedení ochrany vnitřních hranic</vt:lpstr>
      <vt:lpstr>Znovuzavedení ochrany vnitřních hranic</vt:lpstr>
      <vt:lpstr>Znovuzavedení ochrany vnitřních hranic</vt:lpstr>
      <vt:lpstr>DENNÍ HLÁŠENÍ K VYHODNOCENÍ ZNOVUZAVEDENÍ KONTROL NA VNITŘNÍCH HRANICÍCH</vt:lpstr>
      <vt:lpstr>Děkuji za pozornost.</vt:lpstr>
    </vt:vector>
  </TitlesOfParts>
  <Company>GOPAS, a.s.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user</dc:creator>
  <cp:lastModifiedBy>DVOŘÁK Michal</cp:lastModifiedBy>
  <cp:revision>816</cp:revision>
  <cp:lastPrinted>2022-09-26T08:27:26Z</cp:lastPrinted>
  <dcterms:created xsi:type="dcterms:W3CDTF">2008-10-28T13:44:22Z</dcterms:created>
  <dcterms:modified xsi:type="dcterms:W3CDTF">2022-10-06T06:35:45Z</dcterms:modified>
</cp:coreProperties>
</file>