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9" r:id="rId2"/>
    <p:sldId id="291" r:id="rId3"/>
    <p:sldId id="324" r:id="rId4"/>
    <p:sldId id="325" r:id="rId5"/>
    <p:sldId id="318" r:id="rId6"/>
    <p:sldId id="286" r:id="rId7"/>
    <p:sldId id="314" r:id="rId8"/>
    <p:sldId id="315" r:id="rId9"/>
    <p:sldId id="317" r:id="rId10"/>
    <p:sldId id="319" r:id="rId11"/>
    <p:sldId id="326" r:id="rId12"/>
    <p:sldId id="331" r:id="rId13"/>
    <p:sldId id="322" r:id="rId14"/>
    <p:sldId id="313" r:id="rId15"/>
    <p:sldId id="327" r:id="rId16"/>
    <p:sldId id="328" r:id="rId17"/>
    <p:sldId id="329" r:id="rId18"/>
    <p:sldId id="330" r:id="rId19"/>
    <p:sldId id="323" r:id="rId20"/>
    <p:sldId id="312" r:id="rId21"/>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0E4"/>
    <a:srgbClr val="255A8B"/>
    <a:srgbClr val="0071A4"/>
    <a:srgbClr val="00D00A"/>
    <a:srgbClr val="619ED5"/>
    <a:srgbClr val="BCD6EE"/>
    <a:srgbClr val="77ABDB"/>
    <a:srgbClr val="7DD7FF"/>
    <a:srgbClr val="BDEBFF"/>
    <a:srgbClr val="37C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115" d="100"/>
          <a:sy n="115" d="100"/>
        </p:scale>
        <p:origin x="456" y="108"/>
      </p:cViewPr>
      <p:guideLst>
        <p:guide orient="horz" pos="211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ha229029\Desktop\zdroj_k31122022_tis_konferenc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op313680\AppData\Local\Microsoft\Windows\INetCache\Content.Outlook\USM6TSUL\graf.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539735990526026E-2"/>
          <c:y val="5.1741391170237863E-2"/>
          <c:w val="0.90372738315038703"/>
          <c:h val="0.84878115503327367"/>
        </c:manualLayout>
      </c:layout>
      <c:barChart>
        <c:barDir val="col"/>
        <c:grouping val="clustered"/>
        <c:varyColors val="0"/>
        <c:ser>
          <c:idx val="0"/>
          <c:order val="0"/>
          <c:tx>
            <c:strRef>
              <c:f>'NM ČR 2013-2022'!$C$6</c:f>
              <c:strCache>
                <c:ptCount val="1"/>
              </c:strCache>
            </c:strRef>
          </c:tx>
          <c:spPr>
            <a:solidFill>
              <a:srgbClr val="00B0F0"/>
            </a:solidFill>
            <a:ln>
              <a:noFill/>
            </a:ln>
            <a:effectLst/>
            <a:scene3d>
              <a:camera prst="orthographicFront"/>
              <a:lightRig rig="threePt" dir="t"/>
            </a:scene3d>
            <a:sp3d>
              <a:bevelT/>
              <a:bevelB/>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'NM ČR 2013-2022'!$D$5:$M$5</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'NM ČR 2013-2022'!$D$6:$M$6</c:f>
              <c:numCache>
                <c:formatCode>#,##0</c:formatCode>
                <c:ptCount val="10"/>
                <c:pt idx="0">
                  <c:v>4153</c:v>
                </c:pt>
                <c:pt idx="1">
                  <c:v>4822</c:v>
                </c:pt>
                <c:pt idx="2">
                  <c:v>8563</c:v>
                </c:pt>
                <c:pt idx="3">
                  <c:v>5261</c:v>
                </c:pt>
                <c:pt idx="4">
                  <c:v>4738</c:v>
                </c:pt>
                <c:pt idx="5">
                  <c:v>4992</c:v>
                </c:pt>
                <c:pt idx="6">
                  <c:v>5677</c:v>
                </c:pt>
                <c:pt idx="7">
                  <c:v>7093</c:v>
                </c:pt>
                <c:pt idx="8">
                  <c:v>11170</c:v>
                </c:pt>
                <c:pt idx="9">
                  <c:v>29235</c:v>
                </c:pt>
              </c:numCache>
            </c:numRef>
          </c:val>
          <c:extLst>
            <c:ext xmlns:c16="http://schemas.microsoft.com/office/drawing/2014/chart" uri="{C3380CC4-5D6E-409C-BE32-E72D297353CC}">
              <c16:uniqueId val="{00000000-8FAF-493C-8E11-475752B0A96A}"/>
            </c:ext>
          </c:extLst>
        </c:ser>
        <c:dLbls>
          <c:dLblPos val="outEnd"/>
          <c:showLegendKey val="0"/>
          <c:showVal val="1"/>
          <c:showCatName val="0"/>
          <c:showSerName val="0"/>
          <c:showPercent val="0"/>
          <c:showBubbleSize val="0"/>
        </c:dLbls>
        <c:gapWidth val="219"/>
        <c:overlap val="-27"/>
        <c:axId val="1592934959"/>
        <c:axId val="1592935791"/>
      </c:barChart>
      <c:catAx>
        <c:axId val="159293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1592935791"/>
        <c:crosses val="autoZero"/>
        <c:auto val="1"/>
        <c:lblAlgn val="ctr"/>
        <c:lblOffset val="100"/>
        <c:noMultiLvlLbl val="0"/>
      </c:catAx>
      <c:valAx>
        <c:axId val="1592935791"/>
        <c:scaling>
          <c:orientation val="minMax"/>
          <c:max val="30000"/>
        </c:scaling>
        <c:delete val="0"/>
        <c:axPos val="l"/>
        <c:majorGridlines>
          <c:spPr>
            <a:ln w="9525" cap="flat" cmpd="sng" algn="ctr">
              <a:solidFill>
                <a:srgbClr val="002060"/>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1592934959"/>
        <c:crosses val="autoZero"/>
        <c:crossBetween val="between"/>
      </c:valAx>
      <c: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c:spPr>
    </c:plotArea>
    <c:plotVisOnly val="1"/>
    <c:dispBlanksAs val="gap"/>
    <c:showDLblsOverMax val="0"/>
  </c:chart>
  <c: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9525" cap="flat" cmpd="sng" algn="ctr">
      <a:noFill/>
      <a:round/>
    </a:ln>
    <a:effectLst/>
  </c:spPr>
  <c:txPr>
    <a:bodyPr/>
    <a:lstStyle/>
    <a:p>
      <a:pPr>
        <a:defRPr/>
      </a:pPr>
      <a:endParaRPr lang="cs-CZ"/>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List2!$A$2</c:f>
              <c:strCache>
                <c:ptCount val="1"/>
                <c:pt idx="0">
                  <c:v>počet migrantů</c:v>
                </c:pt>
              </c:strCache>
            </c:strRef>
          </c:tx>
          <c:spPr>
            <a:solidFill>
              <a:schemeClr val="accent1"/>
            </a:solidFill>
            <a:ln>
              <a:noFill/>
            </a:ln>
            <a:effectLst/>
            <a:scene3d>
              <a:camera prst="orthographicFront"/>
              <a:lightRig rig="threePt" dir="t"/>
            </a:scene3d>
            <a:sp3d>
              <a:bevelT w="127000" h="1905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List2!$B$1:$I$1</c:f>
              <c:numCache>
                <c:formatCode>General</c:formatCode>
                <c:ptCount val="8"/>
                <c:pt idx="0">
                  <c:v>2015</c:v>
                </c:pt>
                <c:pt idx="1">
                  <c:v>2016</c:v>
                </c:pt>
                <c:pt idx="2">
                  <c:v>2017</c:v>
                </c:pt>
                <c:pt idx="3">
                  <c:v>2018</c:v>
                </c:pt>
                <c:pt idx="4">
                  <c:v>2019</c:v>
                </c:pt>
                <c:pt idx="5">
                  <c:v>2020</c:v>
                </c:pt>
                <c:pt idx="6">
                  <c:v>2021</c:v>
                </c:pt>
                <c:pt idx="7">
                  <c:v>2022</c:v>
                </c:pt>
              </c:numCache>
            </c:numRef>
          </c:cat>
          <c:val>
            <c:numRef>
              <c:f>List2!$B$2:$I$2</c:f>
              <c:numCache>
                <c:formatCode>#,##0</c:formatCode>
                <c:ptCount val="8"/>
                <c:pt idx="0" formatCode="General">
                  <c:v>401233</c:v>
                </c:pt>
                <c:pt idx="1">
                  <c:v>60418</c:v>
                </c:pt>
                <c:pt idx="2">
                  <c:v>21847</c:v>
                </c:pt>
                <c:pt idx="3" formatCode="General">
                  <c:v>6506</c:v>
                </c:pt>
                <c:pt idx="4">
                  <c:v>17252</c:v>
                </c:pt>
                <c:pt idx="5">
                  <c:v>46179</c:v>
                </c:pt>
                <c:pt idx="6">
                  <c:v>122239</c:v>
                </c:pt>
                <c:pt idx="7">
                  <c:v>256492</c:v>
                </c:pt>
              </c:numCache>
            </c:numRef>
          </c:val>
          <c:extLst>
            <c:ext xmlns:c16="http://schemas.microsoft.com/office/drawing/2014/chart" uri="{C3380CC4-5D6E-409C-BE32-E72D297353CC}">
              <c16:uniqueId val="{00000000-98F3-45D7-94FB-D85E24F184FC}"/>
            </c:ext>
          </c:extLst>
        </c:ser>
        <c:dLbls>
          <c:showLegendKey val="0"/>
          <c:showVal val="0"/>
          <c:showCatName val="0"/>
          <c:showSerName val="0"/>
          <c:showPercent val="0"/>
          <c:showBubbleSize val="0"/>
        </c:dLbls>
        <c:gapWidth val="219"/>
        <c:overlap val="-27"/>
        <c:axId val="630209688"/>
        <c:axId val="630206408"/>
      </c:barChart>
      <c:catAx>
        <c:axId val="63020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630206408"/>
        <c:crosses val="autoZero"/>
        <c:auto val="1"/>
        <c:lblAlgn val="ctr"/>
        <c:lblOffset val="100"/>
        <c:noMultiLvlLbl val="0"/>
      </c:catAx>
      <c:valAx>
        <c:axId val="630206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cs-CZ"/>
          </a:p>
        </c:txPr>
        <c:crossAx val="630209688"/>
        <c:crosses val="autoZero"/>
        <c:crossBetween val="between"/>
      </c:valAx>
      <c:spPr>
        <a:gradFill>
          <a:gsLst>
            <a:gs pos="21000">
              <a:schemeClr val="accent1">
                <a:lumMod val="5000"/>
                <a:lumOff val="95000"/>
              </a:schemeClr>
            </a:gs>
            <a:gs pos="52000">
              <a:schemeClr val="accent1">
                <a:lumMod val="45000"/>
                <a:lumOff val="55000"/>
              </a:schemeClr>
            </a:gs>
            <a:gs pos="51000">
              <a:schemeClr val="accent1">
                <a:lumMod val="45000"/>
                <a:lumOff val="55000"/>
              </a:schemeClr>
            </a:gs>
            <a:gs pos="88000">
              <a:schemeClr val="accent1">
                <a:lumMod val="30000"/>
                <a:lumOff val="70000"/>
              </a:schemeClr>
            </a:gs>
          </a:gsLst>
          <a:lin ang="5400000" scaled="1"/>
        </a:gradFill>
        <a:ln>
          <a:noFill/>
        </a:ln>
        <a:effectLst/>
      </c:spPr>
    </c:plotArea>
    <c:plotVisOnly val="1"/>
    <c:dispBlanksAs val="gap"/>
    <c:showDLblsOverMax val="0"/>
  </c:chart>
  <c:spPr>
    <a:solidFill>
      <a:srgbClr val="206084"/>
    </a:solidFill>
    <a:ln w="9525" cap="flat" cmpd="sng" algn="ctr">
      <a:solidFill>
        <a:schemeClr val="tx1">
          <a:lumMod val="15000"/>
          <a:lumOff val="85000"/>
        </a:schemeClr>
      </a:solidFill>
      <a:round/>
    </a:ln>
    <a:effectLst/>
  </c:spPr>
  <c:txPr>
    <a:bodyPr/>
    <a:lstStyle/>
    <a:p>
      <a:pPr>
        <a:defRPr>
          <a:solidFill>
            <a:schemeClr val="bg1"/>
          </a:solidFill>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cdr:x>
      <cdr:y>0</cdr:y>
    </cdr:from>
    <cdr:to>
      <cdr:x>0.12766</cdr:x>
      <cdr:y>0.05438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1402202" cy="27434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E4B577E-BA5B-4BDF-836B-38CF069CB624}" type="datetimeFigureOut">
              <a:rPr lang="cs-CZ" smtClean="0"/>
              <a:t>15.03.2023</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6C2D15-88D6-4833-A80F-64D2132C11A9}" type="slidenum">
              <a:rPr lang="cs-CZ" smtClean="0"/>
              <a:t>‹#›</a:t>
            </a:fld>
            <a:endParaRPr lang="cs-CZ"/>
          </a:p>
        </p:txBody>
      </p:sp>
    </p:spTree>
    <p:extLst>
      <p:ext uri="{BB962C8B-B14F-4D97-AF65-F5344CB8AC3E}">
        <p14:creationId xmlns:p14="http://schemas.microsoft.com/office/powerpoint/2010/main" val="104896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72DF43F5-A3B8-4829-BC99-2AA62CA6B65F}" type="datetime1">
              <a:rPr lang="cs-CZ" smtClean="0"/>
              <a:t>15.03.2023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1816957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DD95F21-F3BF-4025-92F7-31C51FDF358F}" type="datetime1">
              <a:rPr lang="cs-CZ" smtClean="0"/>
              <a:t>15.03.2023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118627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C8699AB-7D66-4F06-8B29-F14A5F7134F1}" type="datetime1">
              <a:rPr lang="cs-CZ" smtClean="0"/>
              <a:t>15.03.2023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2760969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9663811D-10E2-492A-8F0D-6A4FEBEDA700}" type="datetime1">
              <a:rPr lang="cs-CZ" smtClean="0"/>
              <a:t>15.03.2023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92268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9A2EB25-260F-4074-831C-EF695710F6B9}" type="datetime1">
              <a:rPr lang="cs-CZ" smtClean="0"/>
              <a:t>15.03.2023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429036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9819E65-7621-428A-941E-B7A6AA91773A}" type="datetime1">
              <a:rPr lang="cs-CZ" smtClean="0"/>
              <a:t>15.03.2023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305538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8D7965E-E9F3-4003-AF8C-7EFC8826CF8E}" type="datetime1">
              <a:rPr lang="cs-CZ" smtClean="0"/>
              <a:t>15.03.2023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14987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0417F3F-5969-4BB3-B07C-3DD999A12494}" type="datetime1">
              <a:rPr lang="cs-CZ" smtClean="0"/>
              <a:t>15.03.2023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56785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1BE8C8C-C73F-4A28-A3CC-BFED18185525}" type="datetime1">
              <a:rPr lang="cs-CZ" smtClean="0"/>
              <a:t>15.03.2023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60819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52E4EDD-0810-4E3C-B864-8C32D6C887BF}" type="datetime1">
              <a:rPr lang="cs-CZ" smtClean="0"/>
              <a:t>15.03.2023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29294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146F5892-104D-4D9A-A641-EB950169B9C2}" type="datetime1">
              <a:rPr lang="cs-CZ" smtClean="0"/>
              <a:t>15.03.2023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D792900-AABC-45BB-BBA2-3364B5CA6A01}" type="slidenum">
              <a:rPr lang="cs-CZ" smtClean="0"/>
              <a:t>‹#›</a:t>
            </a:fld>
            <a:endParaRPr lang="cs-CZ"/>
          </a:p>
        </p:txBody>
      </p:sp>
    </p:spTree>
    <p:extLst>
      <p:ext uri="{BB962C8B-B14F-4D97-AF65-F5344CB8AC3E}">
        <p14:creationId xmlns:p14="http://schemas.microsoft.com/office/powerpoint/2010/main" val="140356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CD6EE"/>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97007-67AC-4F58-A6E9-701AB894B2BE}" type="datetime1">
              <a:rPr lang="cs-CZ" smtClean="0"/>
              <a:t>15.03.2023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92900-AABC-45BB-BBA2-3364B5CA6A01}" type="slidenum">
              <a:rPr lang="cs-CZ" smtClean="0"/>
              <a:t>‹#›</a:t>
            </a:fld>
            <a:endParaRPr lang="cs-CZ"/>
          </a:p>
        </p:txBody>
      </p:sp>
    </p:spTree>
    <p:extLst>
      <p:ext uri="{BB962C8B-B14F-4D97-AF65-F5344CB8AC3E}">
        <p14:creationId xmlns:p14="http://schemas.microsoft.com/office/powerpoint/2010/main" val="1707957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34" name="Nadpis 1"/>
          <p:cNvSpPr txBox="1">
            <a:spLocks/>
          </p:cNvSpPr>
          <p:nvPr/>
        </p:nvSpPr>
        <p:spPr>
          <a:xfrm>
            <a:off x="500185" y="262966"/>
            <a:ext cx="5961309"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cs-CZ" sz="2800" b="1" dirty="0">
              <a:solidFill>
                <a:schemeClr val="bg1"/>
              </a:solidFill>
              <a:latin typeface="+mn-lt"/>
              <a:cs typeface="Arial" panose="020B0604020202020204" pitchFamily="34" charset="0"/>
            </a:endParaRPr>
          </a:p>
        </p:txBody>
      </p:sp>
      <p:pic>
        <p:nvPicPr>
          <p:cNvPr id="29" name="Obrázek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5293" y="1547651"/>
            <a:ext cx="1775696" cy="2057010"/>
          </a:xfrm>
          <a:prstGeom prst="rect">
            <a:avLst/>
          </a:prstGeom>
          <a:ln>
            <a:noFill/>
          </a:ln>
          <a:effectLst>
            <a:outerShdw blurRad="63500" sx="103000" sy="103000" algn="ctr" rotWithShape="0">
              <a:prstClr val="black">
                <a:alpha val="35000"/>
              </a:prstClr>
            </a:outerShdw>
          </a:effectLst>
        </p:spPr>
      </p:pic>
      <p:pic>
        <p:nvPicPr>
          <p:cNvPr id="30" name="Obrázek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541" y="1547651"/>
            <a:ext cx="2136163" cy="2072533"/>
          </a:xfrm>
          <a:prstGeom prst="rect">
            <a:avLst/>
          </a:prstGeom>
          <a:ln>
            <a:noFill/>
          </a:ln>
          <a:effectLst>
            <a:outerShdw blurRad="63500" sx="103000" sy="103000" algn="ctr" rotWithShape="0">
              <a:prstClr val="black">
                <a:alpha val="35000"/>
              </a:prstClr>
            </a:outerShdw>
          </a:effectLst>
        </p:spPr>
      </p:pic>
      <p:sp>
        <p:nvSpPr>
          <p:cNvPr id="31" name="TextovéPole 30"/>
          <p:cNvSpPr txBox="1"/>
          <p:nvPr/>
        </p:nvSpPr>
        <p:spPr>
          <a:xfrm>
            <a:off x="3096364" y="3919092"/>
            <a:ext cx="5999271" cy="461665"/>
          </a:xfrm>
          <a:prstGeom prst="rect">
            <a:avLst/>
          </a:prstGeom>
          <a:noFill/>
          <a:effectLst/>
        </p:spPr>
        <p:txBody>
          <a:bodyPr wrap="none" rtlCol="0">
            <a:spAutoFit/>
          </a:bodyPr>
          <a:lstStyle/>
          <a:p>
            <a:pPr algn="ctr"/>
            <a:r>
              <a:rPr lang="cs-CZ" sz="2400" dirty="0">
                <a:solidFill>
                  <a:srgbClr val="255A8B"/>
                </a:solidFill>
                <a:effectLst/>
                <a:latin typeface="Arial" panose="020B0604020202020204" pitchFamily="34" charset="0"/>
                <a:cs typeface="Arial" panose="020B0604020202020204" pitchFamily="34" charset="0"/>
              </a:rPr>
              <a:t>P O L I C I E  Č E S K É  R E P U B L I K Y</a:t>
            </a:r>
          </a:p>
        </p:txBody>
      </p:sp>
      <p:sp>
        <p:nvSpPr>
          <p:cNvPr id="33" name="TextovéPole 32"/>
          <p:cNvSpPr txBox="1"/>
          <p:nvPr/>
        </p:nvSpPr>
        <p:spPr>
          <a:xfrm>
            <a:off x="1634970" y="4440647"/>
            <a:ext cx="8922059" cy="769441"/>
          </a:xfrm>
          <a:prstGeom prst="rect">
            <a:avLst/>
          </a:prstGeom>
          <a:noFill/>
          <a:effectLst/>
        </p:spPr>
        <p:txBody>
          <a:bodyPr wrap="none" rtlCol="0">
            <a:spAutoFit/>
          </a:bodyPr>
          <a:lstStyle/>
          <a:p>
            <a:pPr algn="ctr"/>
            <a:r>
              <a:rPr lang="cs-CZ" sz="2400" b="1" dirty="0">
                <a:latin typeface="Arial" panose="020B0604020202020204" pitchFamily="34" charset="0"/>
                <a:cs typeface="Arial" panose="020B0604020202020204" pitchFamily="34" charset="0"/>
              </a:rPr>
              <a:t>NÁRODNÍ CENTRÁLA PROTI ORGANIZOVANÉMU ZLOČINU</a:t>
            </a:r>
          </a:p>
          <a:p>
            <a:pPr algn="ctr"/>
            <a:r>
              <a:rPr lang="cs-CZ" sz="2000" dirty="0">
                <a:latin typeface="Arial" panose="020B0604020202020204" pitchFamily="34" charset="0"/>
                <a:cs typeface="Arial" panose="020B0604020202020204" pitchFamily="34" charset="0"/>
              </a:rPr>
              <a:t>Služby kriminální policie a vyšetřování</a:t>
            </a:r>
          </a:p>
        </p:txBody>
      </p:sp>
      <p:sp>
        <p:nvSpPr>
          <p:cNvPr id="36" name="TextovéPole 35"/>
          <p:cNvSpPr txBox="1"/>
          <p:nvPr/>
        </p:nvSpPr>
        <p:spPr>
          <a:xfrm>
            <a:off x="3567101" y="5372607"/>
            <a:ext cx="5057796" cy="707886"/>
          </a:xfrm>
          <a:prstGeom prst="rect">
            <a:avLst/>
          </a:prstGeom>
          <a:noFill/>
          <a:effectLst/>
        </p:spPr>
        <p:txBody>
          <a:bodyPr wrap="none" rtlCol="0">
            <a:spAutoFit/>
          </a:bodyPr>
          <a:lstStyle/>
          <a:p>
            <a:pPr algn="ctr"/>
            <a:r>
              <a:rPr lang="cs-CZ" sz="2000" dirty="0">
                <a:solidFill>
                  <a:srgbClr val="255A8B"/>
                </a:solidFill>
                <a:latin typeface="Arial" panose="020B0604020202020204" pitchFamily="34" charset="0"/>
                <a:cs typeface="Arial" panose="020B0604020202020204" pitchFamily="34" charset="0"/>
              </a:rPr>
              <a:t>Sekce zločineckých struktur</a:t>
            </a:r>
          </a:p>
          <a:p>
            <a:pPr algn="ctr"/>
            <a:r>
              <a:rPr lang="cs-CZ" sz="2000" dirty="0">
                <a:solidFill>
                  <a:srgbClr val="255A8B"/>
                </a:solidFill>
                <a:latin typeface="Arial" panose="020B0604020202020204" pitchFamily="34" charset="0"/>
                <a:cs typeface="Arial" panose="020B0604020202020204" pitchFamily="34" charset="0"/>
              </a:rPr>
              <a:t>Odbor obchodu s lidmi a nelegální migrace</a:t>
            </a:r>
          </a:p>
        </p:txBody>
      </p:sp>
      <p:sp>
        <p:nvSpPr>
          <p:cNvPr id="37" name="Nadpis 1"/>
          <p:cNvSpPr txBox="1">
            <a:spLocks/>
          </p:cNvSpPr>
          <p:nvPr/>
        </p:nvSpPr>
        <p:spPr>
          <a:xfrm>
            <a:off x="169023" y="311501"/>
            <a:ext cx="11853950"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PROBLEMATIKA </a:t>
            </a:r>
            <a:r>
              <a:rPr lang="cs-CZ" sz="2800" b="1" dirty="0" smtClean="0">
                <a:solidFill>
                  <a:schemeClr val="bg1"/>
                </a:solidFill>
                <a:latin typeface="Arial" panose="020B0604020202020204" pitchFamily="34" charset="0"/>
                <a:cs typeface="Arial" panose="020B0604020202020204" pitchFamily="34" charset="0"/>
              </a:rPr>
              <a:t>TRESTNĚPRÁVNÍ </a:t>
            </a:r>
            <a:r>
              <a:rPr lang="cs-CZ" sz="2800" b="1" dirty="0">
                <a:solidFill>
                  <a:schemeClr val="bg1"/>
                </a:solidFill>
                <a:latin typeface="Arial" panose="020B0604020202020204" pitchFamily="34" charset="0"/>
                <a:cs typeface="Arial" panose="020B0604020202020204" pitchFamily="34" charset="0"/>
              </a:rPr>
              <a:t>ÚPRAVY NELEGÁLNÍ MIGRACE</a:t>
            </a:r>
          </a:p>
        </p:txBody>
      </p:sp>
    </p:spTree>
    <p:extLst>
      <p:ext uri="{BB962C8B-B14F-4D97-AF65-F5344CB8AC3E}">
        <p14:creationId xmlns:p14="http://schemas.microsoft.com/office/powerpoint/2010/main" val="316481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0499" y="1472482"/>
            <a:ext cx="9231001" cy="461665"/>
          </a:xfrm>
          <a:prstGeom prst="rect">
            <a:avLst/>
          </a:prstGeom>
          <a:noFill/>
        </p:spPr>
        <p:txBody>
          <a:bodyPr wrap="square" rtlCol="0">
            <a:spAutoFit/>
          </a:bodyPr>
          <a:lstStyle/>
          <a:p>
            <a:pPr marL="342900" indent="-342900" algn="just">
              <a:buFont typeface="Arial" panose="020B0604020202020204" pitchFamily="34" charset="0"/>
              <a:buChar char="•"/>
            </a:pPr>
            <a:endParaRPr lang="cs-CZ" sz="2400" dirty="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3076531" y="205337"/>
            <a:ext cx="6816994"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PŘEVOZY NELEGÁLNÍCH MIGRANTŮ</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13" y="1349595"/>
            <a:ext cx="2159214" cy="4394219"/>
          </a:xfrm>
          <a:prstGeom prst="rect">
            <a:avLst/>
          </a:prstGeo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531" y="1349594"/>
            <a:ext cx="5858959" cy="4394219"/>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385" y="1349594"/>
            <a:ext cx="2199153" cy="4394219"/>
          </a:xfrm>
          <a:prstGeom prst="rect">
            <a:avLst/>
          </a:prstGeom>
        </p:spPr>
      </p:pic>
    </p:spTree>
    <p:extLst>
      <p:ext uri="{BB962C8B-B14F-4D97-AF65-F5344CB8AC3E}">
        <p14:creationId xmlns:p14="http://schemas.microsoft.com/office/powerpoint/2010/main" val="4828034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0499" y="1472482"/>
            <a:ext cx="9231001" cy="3785652"/>
          </a:xfrm>
          <a:prstGeom prst="rect">
            <a:avLst/>
          </a:prstGeom>
          <a:noFill/>
        </p:spPr>
        <p:txBody>
          <a:bodyPr wrap="square" rtlCol="0">
            <a:spAutoFit/>
          </a:bodyPr>
          <a:lstStyle/>
          <a:p>
            <a:pPr algn="ctr"/>
            <a:r>
              <a:rPr lang="cs-CZ" sz="1200" dirty="0">
                <a:latin typeface="Arial" panose="020B0604020202020204" pitchFamily="34" charset="0"/>
                <a:cs typeface="Arial" panose="020B0604020202020204" pitchFamily="34" charset="0"/>
              </a:rPr>
              <a:t>§ 340 </a:t>
            </a:r>
            <a:r>
              <a:rPr lang="cs-CZ" sz="1200" b="1" dirty="0">
                <a:latin typeface="Arial" panose="020B0604020202020204" pitchFamily="34" charset="0"/>
                <a:cs typeface="Arial" panose="020B0604020202020204" pitchFamily="34" charset="0"/>
              </a:rPr>
              <a:t>Organizování a umožnění nedovoleného překročení státní hranice</a:t>
            </a:r>
          </a:p>
          <a:p>
            <a:pPr algn="ctr"/>
            <a:r>
              <a:rPr lang="cs-CZ" sz="1200" dirty="0">
                <a:latin typeface="Arial" panose="020B0604020202020204" pitchFamily="34" charset="0"/>
                <a:cs typeface="Arial" panose="020B0604020202020204" pitchFamily="34" charset="0"/>
              </a:rPr>
              <a:t>(1)</a:t>
            </a:r>
            <a:r>
              <a:rPr lang="cs-CZ" sz="1200" b="1" dirty="0">
                <a:latin typeface="Arial" panose="020B0604020202020204" pitchFamily="34" charset="0"/>
                <a:cs typeface="Arial" panose="020B0604020202020204" pitchFamily="34" charset="0"/>
              </a:rPr>
              <a:t> </a:t>
            </a:r>
            <a:r>
              <a:rPr lang="cs-CZ" sz="1200" dirty="0">
                <a:latin typeface="Arial" panose="020B0604020202020204" pitchFamily="34" charset="0"/>
                <a:cs typeface="Arial" panose="020B0604020202020204" pitchFamily="34" charset="0"/>
              </a:rPr>
              <a:t>Kdo pro jiného organizuje nedovolené překročení </a:t>
            </a:r>
            <a:r>
              <a:rPr lang="cs-CZ" sz="1200" b="1" dirty="0">
                <a:solidFill>
                  <a:srgbClr val="FF0000"/>
                </a:solidFill>
                <a:latin typeface="Arial" panose="020B0604020202020204" pitchFamily="34" charset="0"/>
                <a:cs typeface="Arial" panose="020B0604020202020204" pitchFamily="34" charset="0"/>
              </a:rPr>
              <a:t>státní hranice </a:t>
            </a:r>
            <a:r>
              <a:rPr lang="cs-CZ" sz="1200" dirty="0">
                <a:latin typeface="Arial" panose="020B0604020202020204" pitchFamily="34" charset="0"/>
                <a:cs typeface="Arial" panose="020B0604020202020204" pitchFamily="34" charset="0"/>
              </a:rPr>
              <a:t>nebo jinému umožní či mu pomáhá nedovoleně překročit </a:t>
            </a:r>
            <a:r>
              <a:rPr lang="cs-CZ" sz="1200" b="1" dirty="0">
                <a:solidFill>
                  <a:srgbClr val="FF0000"/>
                </a:solidFill>
                <a:latin typeface="Arial" panose="020B0604020202020204" pitchFamily="34" charset="0"/>
                <a:cs typeface="Arial" panose="020B0604020202020204" pitchFamily="34" charset="0"/>
              </a:rPr>
              <a:t>státní hranici </a:t>
            </a:r>
            <a:r>
              <a:rPr lang="cs-CZ" sz="1200" dirty="0">
                <a:latin typeface="Arial" panose="020B0604020202020204" pitchFamily="34" charset="0"/>
                <a:cs typeface="Arial" panose="020B0604020202020204" pitchFamily="34" charset="0"/>
              </a:rPr>
              <a:t>nebo jinému po nedovoleném překročení </a:t>
            </a:r>
            <a:r>
              <a:rPr lang="cs-CZ" sz="1200" b="1" dirty="0">
                <a:solidFill>
                  <a:srgbClr val="FF0000"/>
                </a:solidFill>
                <a:latin typeface="Arial" panose="020B0604020202020204" pitchFamily="34" charset="0"/>
                <a:cs typeface="Arial" panose="020B0604020202020204" pitchFamily="34" charset="0"/>
              </a:rPr>
              <a:t>státní hranice </a:t>
            </a:r>
            <a:r>
              <a:rPr lang="cs-CZ" sz="1200" dirty="0">
                <a:latin typeface="Arial" panose="020B0604020202020204" pitchFamily="34" charset="0"/>
                <a:cs typeface="Arial" panose="020B0604020202020204" pitchFamily="34" charset="0"/>
              </a:rPr>
              <a:t>umožní či mu pomáhá přepravit se přes území </a:t>
            </a:r>
            <a:r>
              <a:rPr lang="cs-CZ" sz="1200" b="1" dirty="0">
                <a:solidFill>
                  <a:srgbClr val="FF0000"/>
                </a:solidFill>
                <a:latin typeface="Arial" panose="020B0604020202020204" pitchFamily="34" charset="0"/>
                <a:cs typeface="Arial" panose="020B0604020202020204" pitchFamily="34" charset="0"/>
              </a:rPr>
              <a:t>České republiky </a:t>
            </a:r>
            <a:r>
              <a:rPr lang="cs-CZ" sz="1200" dirty="0">
                <a:latin typeface="Arial" panose="020B0604020202020204" pitchFamily="34" charset="0"/>
                <a:cs typeface="Arial" panose="020B0604020202020204" pitchFamily="34" charset="0"/>
              </a:rPr>
              <a:t>nebo takové přepravení organizuje, bude potrestán odnětím svobody až na dvě léta nebo zákazem činnosti.</a:t>
            </a:r>
          </a:p>
          <a:p>
            <a:pPr algn="just"/>
            <a:endParaRPr lang="cs-CZ" sz="2400" b="1" dirty="0" smtClean="0">
              <a:cs typeface="Arial" panose="020B0604020202020204" pitchFamily="34" charset="0"/>
            </a:endParaRPr>
          </a:p>
          <a:p>
            <a:pPr marL="342900" indent="-342900" algn="just">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TS PASS - </a:t>
            </a:r>
            <a:r>
              <a:rPr lang="cs-CZ" dirty="0">
                <a:latin typeface="Arial" panose="020B0604020202020204" pitchFamily="34" charset="0"/>
                <a:cs typeface="Arial" panose="020B0604020202020204" pitchFamily="34" charset="0"/>
              </a:rPr>
              <a:t>dozorovaný </a:t>
            </a:r>
            <a:r>
              <a:rPr lang="cs-CZ" dirty="0" smtClean="0">
                <a:latin typeface="Arial" panose="020B0604020202020204" pitchFamily="34" charset="0"/>
                <a:cs typeface="Arial" panose="020B0604020202020204" pitchFamily="34" charset="0"/>
              </a:rPr>
              <a:t>MSZ v Brně; v únoru 2023 došlo ze strany NCOZ SKPV k realizaci a následnému sdělení obvinění 8 osobám pro „převaděčství“ tzn. pro trestné činy dle § 340 tr. zákoníku a § 361 tr. zákoníku (účast na organizované zločinecké skupině). Tato skupina pachatelů se zdržovala na území ČR, kde také organizovala trestnou činnost (tzn. plánovali trasy převozů, zajišťovali vozidla v autopůjčovnách, řidiče) a trasa převozů s nelegálními migranty </a:t>
            </a:r>
            <a:r>
              <a:rPr lang="cs-CZ" b="1" dirty="0" smtClean="0">
                <a:latin typeface="Arial" panose="020B0604020202020204" pitchFamily="34" charset="0"/>
                <a:cs typeface="Arial" panose="020B0604020202020204" pitchFamily="34" charset="0"/>
              </a:rPr>
              <a:t>končila na území ČR</a:t>
            </a:r>
            <a:r>
              <a:rPr lang="cs-CZ" dirty="0" smtClean="0">
                <a:latin typeface="Arial" panose="020B0604020202020204" pitchFamily="34" charset="0"/>
                <a:cs typeface="Arial" panose="020B0604020202020204" pitchFamily="34" charset="0"/>
              </a:rPr>
              <a:t>, nebo </a:t>
            </a:r>
            <a:r>
              <a:rPr lang="cs-CZ" b="1" dirty="0" smtClean="0">
                <a:latin typeface="Arial" panose="020B0604020202020204" pitchFamily="34" charset="0"/>
                <a:cs typeface="Arial" panose="020B0604020202020204" pitchFamily="34" charset="0"/>
              </a:rPr>
              <a:t>vedla přes území ČR </a:t>
            </a:r>
            <a:r>
              <a:rPr lang="cs-CZ" dirty="0" smtClean="0">
                <a:latin typeface="Arial" panose="020B0604020202020204" pitchFamily="34" charset="0"/>
                <a:cs typeface="Arial" panose="020B0604020202020204" pitchFamily="34" charset="0"/>
              </a:rPr>
              <a:t>a dále do SRN. V rámci prověřování se podařilo zadokumentovat celkem 11 těchto transportů. Ve věci je 5 obviněných stíháno vazebně, 3 obvinění jsou stíháni na svobodě. </a:t>
            </a:r>
            <a:endParaRPr lang="cs-CZ"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593908" y="262966"/>
            <a:ext cx="8573325"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smtClean="0">
                <a:solidFill>
                  <a:schemeClr val="bg1"/>
                </a:solidFill>
                <a:latin typeface="Arial" panose="020B0604020202020204" pitchFamily="34" charset="0"/>
                <a:cs typeface="Arial" panose="020B0604020202020204" pitchFamily="34" charset="0"/>
              </a:rPr>
              <a:t>FAKTICKÉ DOPADY AKTUÁLNÍ PRÁVNÍ ÚPRAVY</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170456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0499" y="1472482"/>
            <a:ext cx="9231001" cy="4616648"/>
          </a:xfrm>
          <a:prstGeom prst="rect">
            <a:avLst/>
          </a:prstGeom>
          <a:noFill/>
        </p:spPr>
        <p:txBody>
          <a:bodyPr wrap="square" rtlCol="0">
            <a:spAutoFit/>
          </a:bodyPr>
          <a:lstStyle/>
          <a:p>
            <a:pPr algn="ctr"/>
            <a:r>
              <a:rPr lang="cs-CZ" sz="1200" dirty="0">
                <a:latin typeface="Arial" panose="020B0604020202020204" pitchFamily="34" charset="0"/>
                <a:cs typeface="Arial" panose="020B0604020202020204" pitchFamily="34" charset="0"/>
              </a:rPr>
              <a:t>§ 340 </a:t>
            </a:r>
            <a:r>
              <a:rPr lang="cs-CZ" sz="1200" b="1" dirty="0">
                <a:latin typeface="Arial" panose="020B0604020202020204" pitchFamily="34" charset="0"/>
                <a:cs typeface="Arial" panose="020B0604020202020204" pitchFamily="34" charset="0"/>
              </a:rPr>
              <a:t>Organizování a umožnění nedovoleného překročení státní hranice</a:t>
            </a:r>
          </a:p>
          <a:p>
            <a:pPr algn="ctr"/>
            <a:r>
              <a:rPr lang="cs-CZ" sz="1200" dirty="0">
                <a:latin typeface="Arial" panose="020B0604020202020204" pitchFamily="34" charset="0"/>
                <a:cs typeface="Arial" panose="020B0604020202020204" pitchFamily="34" charset="0"/>
              </a:rPr>
              <a:t>(1)</a:t>
            </a:r>
            <a:r>
              <a:rPr lang="cs-CZ" sz="1200" b="1" dirty="0">
                <a:latin typeface="Arial" panose="020B0604020202020204" pitchFamily="34" charset="0"/>
                <a:cs typeface="Arial" panose="020B0604020202020204" pitchFamily="34" charset="0"/>
              </a:rPr>
              <a:t> </a:t>
            </a:r>
            <a:r>
              <a:rPr lang="cs-CZ" sz="1200" dirty="0">
                <a:latin typeface="Arial" panose="020B0604020202020204" pitchFamily="34" charset="0"/>
                <a:cs typeface="Arial" panose="020B0604020202020204" pitchFamily="34" charset="0"/>
              </a:rPr>
              <a:t>Kdo pro jiného organizuje nedovolené překročení </a:t>
            </a:r>
            <a:r>
              <a:rPr lang="cs-CZ" sz="1200" b="1" dirty="0">
                <a:solidFill>
                  <a:srgbClr val="FF0000"/>
                </a:solidFill>
                <a:latin typeface="Arial" panose="020B0604020202020204" pitchFamily="34" charset="0"/>
                <a:cs typeface="Arial" panose="020B0604020202020204" pitchFamily="34" charset="0"/>
              </a:rPr>
              <a:t>státní hranice </a:t>
            </a:r>
            <a:r>
              <a:rPr lang="cs-CZ" sz="1200" dirty="0">
                <a:latin typeface="Arial" panose="020B0604020202020204" pitchFamily="34" charset="0"/>
                <a:cs typeface="Arial" panose="020B0604020202020204" pitchFamily="34" charset="0"/>
              </a:rPr>
              <a:t>nebo jinému umožní či mu pomáhá nedovoleně překročit </a:t>
            </a:r>
            <a:r>
              <a:rPr lang="cs-CZ" sz="1200" b="1" dirty="0">
                <a:solidFill>
                  <a:srgbClr val="FF0000"/>
                </a:solidFill>
                <a:latin typeface="Arial" panose="020B0604020202020204" pitchFamily="34" charset="0"/>
                <a:cs typeface="Arial" panose="020B0604020202020204" pitchFamily="34" charset="0"/>
              </a:rPr>
              <a:t>státní hranici </a:t>
            </a:r>
            <a:r>
              <a:rPr lang="cs-CZ" sz="1200" dirty="0">
                <a:latin typeface="Arial" panose="020B0604020202020204" pitchFamily="34" charset="0"/>
                <a:cs typeface="Arial" panose="020B0604020202020204" pitchFamily="34" charset="0"/>
              </a:rPr>
              <a:t>nebo jinému po nedovoleném překročení </a:t>
            </a:r>
            <a:r>
              <a:rPr lang="cs-CZ" sz="1200" b="1" dirty="0">
                <a:solidFill>
                  <a:srgbClr val="FF0000"/>
                </a:solidFill>
                <a:latin typeface="Arial" panose="020B0604020202020204" pitchFamily="34" charset="0"/>
                <a:cs typeface="Arial" panose="020B0604020202020204" pitchFamily="34" charset="0"/>
              </a:rPr>
              <a:t>státní hranice </a:t>
            </a:r>
            <a:r>
              <a:rPr lang="cs-CZ" sz="1200" dirty="0">
                <a:latin typeface="Arial" panose="020B0604020202020204" pitchFamily="34" charset="0"/>
                <a:cs typeface="Arial" panose="020B0604020202020204" pitchFamily="34" charset="0"/>
              </a:rPr>
              <a:t>umožní či mu pomáhá přepravit se přes území </a:t>
            </a:r>
            <a:r>
              <a:rPr lang="cs-CZ" sz="1200" b="1" dirty="0">
                <a:solidFill>
                  <a:srgbClr val="FF0000"/>
                </a:solidFill>
                <a:latin typeface="Arial" panose="020B0604020202020204" pitchFamily="34" charset="0"/>
                <a:cs typeface="Arial" panose="020B0604020202020204" pitchFamily="34" charset="0"/>
              </a:rPr>
              <a:t>České republiky </a:t>
            </a:r>
            <a:r>
              <a:rPr lang="cs-CZ" sz="1200" dirty="0">
                <a:latin typeface="Arial" panose="020B0604020202020204" pitchFamily="34" charset="0"/>
                <a:cs typeface="Arial" panose="020B0604020202020204" pitchFamily="34" charset="0"/>
              </a:rPr>
              <a:t>nebo takové přepravení organizuje, bude potrestán odnětím svobody až na dvě léta nebo zákazem činnosti.</a:t>
            </a:r>
          </a:p>
          <a:p>
            <a:pPr algn="just"/>
            <a:endParaRPr lang="cs-CZ" sz="2400" b="1" dirty="0" smtClean="0">
              <a:cs typeface="Arial" panose="020B0604020202020204" pitchFamily="34" charset="0"/>
            </a:endParaRPr>
          </a:p>
          <a:p>
            <a:pPr marL="342900" indent="-342900" algn="just">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TS NARA - </a:t>
            </a:r>
            <a:r>
              <a:rPr lang="cs-CZ" dirty="0">
                <a:latin typeface="Arial" panose="020B0604020202020204" pitchFamily="34" charset="0"/>
                <a:cs typeface="Arial" panose="020B0604020202020204" pitchFamily="34" charset="0"/>
              </a:rPr>
              <a:t>dozorovaný </a:t>
            </a:r>
            <a:r>
              <a:rPr lang="cs-CZ" dirty="0" smtClean="0">
                <a:latin typeface="Arial" panose="020B0604020202020204" pitchFamily="34" charset="0"/>
                <a:cs typeface="Arial" panose="020B0604020202020204" pitchFamily="34" charset="0"/>
              </a:rPr>
              <a:t>MSZ v Brně; </a:t>
            </a:r>
            <a:r>
              <a:rPr lang="cs-CZ" dirty="0">
                <a:latin typeface="Arial" panose="020B0604020202020204" pitchFamily="34" charset="0"/>
                <a:cs typeface="Arial" panose="020B0604020202020204" pitchFamily="34" charset="0"/>
              </a:rPr>
              <a:t>vzhledem k stávající </a:t>
            </a:r>
            <a:r>
              <a:rPr lang="cs-CZ" b="1" dirty="0" smtClean="0">
                <a:latin typeface="Arial" panose="020B0604020202020204" pitchFamily="34" charset="0"/>
                <a:cs typeface="Arial" panose="020B0604020202020204" pitchFamily="34" charset="0"/>
              </a:rPr>
              <a:t>trestněprávní </a:t>
            </a:r>
            <a:r>
              <a:rPr lang="cs-CZ" b="1" dirty="0">
                <a:latin typeface="Arial" panose="020B0604020202020204" pitchFamily="34" charset="0"/>
                <a:cs typeface="Arial" panose="020B0604020202020204" pitchFamily="34" charset="0"/>
              </a:rPr>
              <a:t>úpravě § </a:t>
            </a:r>
            <a:r>
              <a:rPr lang="cs-CZ" b="1" dirty="0" smtClean="0">
                <a:latin typeface="Arial" panose="020B0604020202020204" pitchFamily="34" charset="0"/>
                <a:cs typeface="Arial" panose="020B0604020202020204" pitchFamily="34" charset="0"/>
              </a:rPr>
              <a:t>340 </a:t>
            </a:r>
            <a:r>
              <a:rPr lang="cs-CZ" b="1" dirty="0">
                <a:latin typeface="Arial" panose="020B0604020202020204" pitchFamily="34" charset="0"/>
                <a:cs typeface="Arial" panose="020B0604020202020204" pitchFamily="34" charset="0"/>
              </a:rPr>
              <a:t>trestního zákoníku</a:t>
            </a:r>
            <a:r>
              <a:rPr lang="cs-CZ" dirty="0">
                <a:latin typeface="Arial" panose="020B0604020202020204" pitchFamily="34" charset="0"/>
                <a:cs typeface="Arial" panose="020B0604020202020204" pitchFamily="34" charset="0"/>
              </a:rPr>
              <a:t> nebylo možné účinně stíhat organizátory </a:t>
            </a:r>
            <a:r>
              <a:rPr lang="cs-CZ" dirty="0" smtClean="0">
                <a:latin typeface="Arial" panose="020B0604020202020204" pitchFamily="34" charset="0"/>
                <a:cs typeface="Arial" panose="020B0604020202020204" pitchFamily="34" charset="0"/>
              </a:rPr>
              <a:t>„převaděčství“, </a:t>
            </a:r>
            <a:r>
              <a:rPr lang="cs-CZ" dirty="0">
                <a:latin typeface="Arial" panose="020B0604020202020204" pitchFamily="34" charset="0"/>
                <a:cs typeface="Arial" panose="020B0604020202020204" pitchFamily="34" charset="0"/>
              </a:rPr>
              <a:t>kteří </a:t>
            </a:r>
            <a:r>
              <a:rPr lang="cs-CZ" dirty="0" smtClean="0">
                <a:latin typeface="Arial" panose="020B0604020202020204" pitchFamily="34" charset="0"/>
                <a:cs typeface="Arial" panose="020B0604020202020204" pitchFamily="34" charset="0"/>
              </a:rPr>
              <a:t>jej </a:t>
            </a:r>
            <a:r>
              <a:rPr lang="cs-CZ" dirty="0">
                <a:latin typeface="Arial" panose="020B0604020202020204" pitchFamily="34" charset="0"/>
                <a:cs typeface="Arial" panose="020B0604020202020204" pitchFamily="34" charset="0"/>
              </a:rPr>
              <a:t>organizovali v </a:t>
            </a:r>
            <a:r>
              <a:rPr lang="cs-CZ" dirty="0" smtClean="0">
                <a:latin typeface="Arial" panose="020B0604020202020204" pitchFamily="34" charset="0"/>
                <a:cs typeface="Arial" panose="020B0604020202020204" pitchFamily="34" charset="0"/>
              </a:rPr>
              <a:t>ČR (tzn. plánovali trasy převozů, zajišťovali vozidla, řidiče), ale převozy, krom jednoho případu ze 14 zadokumentovaných, nebyly </a:t>
            </a:r>
            <a:r>
              <a:rPr lang="cs-CZ" dirty="0">
                <a:latin typeface="Arial" panose="020B0604020202020204" pitchFamily="34" charset="0"/>
                <a:cs typeface="Arial" panose="020B0604020202020204" pitchFamily="34" charset="0"/>
              </a:rPr>
              <a:t>uskutečněny přes území ČR (nepřekročili státní hranici </a:t>
            </a:r>
            <a:r>
              <a:rPr lang="cs-CZ" dirty="0" smtClean="0">
                <a:latin typeface="Arial" panose="020B0604020202020204" pitchFamily="34" charset="0"/>
                <a:cs typeface="Arial" panose="020B0604020202020204" pitchFamily="34" charset="0"/>
              </a:rPr>
              <a:t>ČR). Došlo k vytvoření společného vyšetřovacího týmu s Maďarskem, neboť trestní stíhání bude nutné vést v této zemi. Maďarsko doposud vydalo Evropský zatýkací rozkaz pouze na jednu osobu - hlavního organizátora. Výslechy ostatních podezřelých byly realizovány v ČR začátkem února tohoto roku. Po provedení jejich výslechů byli ze zadržení propuštěni. </a:t>
            </a:r>
            <a:r>
              <a:rPr lang="cs-CZ" b="1" dirty="0" smtClean="0">
                <a:latin typeface="Arial" panose="020B0604020202020204" pitchFamily="34" charset="0"/>
                <a:cs typeface="Arial" panose="020B0604020202020204" pitchFamily="34" charset="0"/>
              </a:rPr>
              <a:t>Z výslechů byla patrná obava zadržených s jejich případným trestním stíháním v Maďarsku</a:t>
            </a:r>
            <a:r>
              <a:rPr lang="cs-CZ" dirty="0" smtClean="0">
                <a:latin typeface="Arial" panose="020B0604020202020204" pitchFamily="34" charset="0"/>
                <a:cs typeface="Arial" panose="020B0604020202020204" pitchFamily="34" charset="0"/>
              </a:rPr>
              <a:t>. Nasazení operativních prostředků bylo prováděno výhradně českým policejním orgánem. </a:t>
            </a:r>
            <a:endParaRPr lang="cs-CZ"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593908" y="262966"/>
            <a:ext cx="8573325"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smtClean="0">
                <a:solidFill>
                  <a:schemeClr val="bg1"/>
                </a:solidFill>
                <a:latin typeface="Arial" panose="020B0604020202020204" pitchFamily="34" charset="0"/>
                <a:cs typeface="Arial" panose="020B0604020202020204" pitchFamily="34" charset="0"/>
              </a:rPr>
              <a:t>FAKTICKÉ DOPADY AKTUÁLNÍ PRÁVNÍ ÚPRAVY</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366078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 y="-3125"/>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0499" y="1472482"/>
            <a:ext cx="9231001" cy="4062651"/>
          </a:xfrm>
          <a:prstGeom prst="rect">
            <a:avLst/>
          </a:prstGeom>
          <a:noFill/>
        </p:spPr>
        <p:txBody>
          <a:bodyPr wrap="square" rtlCol="0">
            <a:spAutoFit/>
          </a:bodyPr>
          <a:lstStyle/>
          <a:p>
            <a:pPr algn="ctr"/>
            <a:r>
              <a:rPr lang="cs-CZ" sz="1200" dirty="0">
                <a:latin typeface="Arial" panose="020B0604020202020204" pitchFamily="34" charset="0"/>
                <a:cs typeface="Arial" panose="020B0604020202020204" pitchFamily="34" charset="0"/>
              </a:rPr>
              <a:t>§ 341 </a:t>
            </a:r>
            <a:r>
              <a:rPr lang="cs-CZ" sz="1200" b="1" dirty="0">
                <a:latin typeface="Arial" panose="020B0604020202020204" pitchFamily="34" charset="0"/>
                <a:cs typeface="Arial" panose="020B0604020202020204" pitchFamily="34" charset="0"/>
              </a:rPr>
              <a:t>Napomáhání k neoprávněnému pobytu na území republiky</a:t>
            </a:r>
          </a:p>
          <a:p>
            <a:pPr algn="ctr"/>
            <a:r>
              <a:rPr lang="cs-CZ" sz="1200" dirty="0">
                <a:latin typeface="Arial" panose="020B0604020202020204" pitchFamily="34" charset="0"/>
                <a:cs typeface="Arial" panose="020B0604020202020204" pitchFamily="34" charset="0"/>
              </a:rPr>
              <a:t>(1) Kdo v úmyslu získat neoprávněný majetkový nebo jiný prospěch pomáhá jinému k neoprávněnému pobytu </a:t>
            </a:r>
            <a:r>
              <a:rPr lang="cs-CZ" sz="1200" b="1" dirty="0">
                <a:solidFill>
                  <a:srgbClr val="FF0000"/>
                </a:solidFill>
                <a:latin typeface="Arial" panose="020B0604020202020204" pitchFamily="34" charset="0"/>
                <a:cs typeface="Arial" panose="020B0604020202020204" pitchFamily="34" charset="0"/>
              </a:rPr>
              <a:t>na území České republiky</a:t>
            </a:r>
            <a:r>
              <a:rPr lang="cs-CZ" sz="1200" dirty="0">
                <a:latin typeface="Arial" panose="020B0604020202020204" pitchFamily="34" charset="0"/>
                <a:cs typeface="Arial" panose="020B0604020202020204" pitchFamily="34" charset="0"/>
              </a:rPr>
              <a:t>, bude potrestán odnětím svobody až na jeden rok nebo zákazem činnosti.</a:t>
            </a:r>
          </a:p>
          <a:p>
            <a:pPr algn="just"/>
            <a:endParaRPr lang="cs-CZ" sz="2400" b="1" dirty="0" smtClean="0">
              <a:cs typeface="Arial" panose="020B0604020202020204" pitchFamily="34" charset="0"/>
            </a:endParaRPr>
          </a:p>
          <a:p>
            <a:pPr algn="just"/>
            <a:endParaRPr lang="cs-CZ" sz="1200" b="1" dirty="0" smtClean="0">
              <a:cs typeface="Arial" panose="020B0604020202020204" pitchFamily="34" charset="0"/>
            </a:endParaRPr>
          </a:p>
          <a:p>
            <a:pPr marL="342900" indent="-342900" algn="just">
              <a:buFont typeface="Arial" panose="020B0604020202020204" pitchFamily="34" charset="0"/>
              <a:buChar char="•"/>
            </a:pPr>
            <a:r>
              <a:rPr lang="cs-CZ" sz="2000" b="1" dirty="0" smtClean="0">
                <a:latin typeface="Arial" panose="020B0604020202020204" pitchFamily="34" charset="0"/>
                <a:cs typeface="Arial" panose="020B0604020202020204" pitchFamily="34" charset="0"/>
              </a:rPr>
              <a:t>TS DASMA - </a:t>
            </a:r>
            <a:r>
              <a:rPr lang="cs-CZ" dirty="0">
                <a:latin typeface="Arial" panose="020B0604020202020204" pitchFamily="34" charset="0"/>
                <a:cs typeface="Arial" panose="020B0604020202020204" pitchFamily="34" charset="0"/>
              </a:rPr>
              <a:t>dozorovaný </a:t>
            </a:r>
            <a:r>
              <a:rPr lang="cs-CZ" dirty="0" smtClean="0">
                <a:latin typeface="Arial" panose="020B0604020202020204" pitchFamily="34" charset="0"/>
                <a:cs typeface="Arial" panose="020B0604020202020204" pitchFamily="34" charset="0"/>
              </a:rPr>
              <a:t>OSZ v Liberci; </a:t>
            </a:r>
            <a:r>
              <a:rPr lang="cs-CZ" dirty="0">
                <a:latin typeface="Arial" panose="020B0604020202020204" pitchFamily="34" charset="0"/>
                <a:cs typeface="Arial" panose="020B0604020202020204" pitchFamily="34" charset="0"/>
              </a:rPr>
              <a:t>vzhledem k stávající </a:t>
            </a:r>
            <a:r>
              <a:rPr lang="cs-CZ" b="1" dirty="0" smtClean="0">
                <a:latin typeface="Arial" panose="020B0604020202020204" pitchFamily="34" charset="0"/>
                <a:cs typeface="Arial" panose="020B0604020202020204" pitchFamily="34" charset="0"/>
              </a:rPr>
              <a:t>trestněprávní </a:t>
            </a:r>
            <a:r>
              <a:rPr lang="cs-CZ" b="1" dirty="0">
                <a:latin typeface="Arial" panose="020B0604020202020204" pitchFamily="34" charset="0"/>
                <a:cs typeface="Arial" panose="020B0604020202020204" pitchFamily="34" charset="0"/>
              </a:rPr>
              <a:t>úpravě § 341 trestního zákoníku</a:t>
            </a:r>
            <a:r>
              <a:rPr lang="cs-CZ" dirty="0">
                <a:latin typeface="Arial" panose="020B0604020202020204" pitchFamily="34" charset="0"/>
                <a:cs typeface="Arial" panose="020B0604020202020204" pitchFamily="34" charset="0"/>
              </a:rPr>
              <a:t> nebylo možné účinně stíhat organizátory „účelových sňatků“, kteří je organizovali v </a:t>
            </a:r>
            <a:r>
              <a:rPr lang="cs-CZ" dirty="0" smtClean="0">
                <a:latin typeface="Arial" panose="020B0604020202020204" pitchFamily="34" charset="0"/>
                <a:cs typeface="Arial" panose="020B0604020202020204" pitchFamily="34" charset="0"/>
              </a:rPr>
              <a:t>ČR (tzn. vyhledávali v ČR ženy ochotné provdat se za finanční odměnu za cizince, kterého vůbec neznaly). Občané třetích zemí - ženiši na základě těchto účelových sňatků žádali </a:t>
            </a:r>
            <a:r>
              <a:rPr lang="cs-CZ" dirty="0">
                <a:latin typeface="Arial" panose="020B0604020202020204" pitchFamily="34" charset="0"/>
                <a:cs typeface="Arial" panose="020B0604020202020204" pitchFamily="34" charset="0"/>
              </a:rPr>
              <a:t>o pobytový status </a:t>
            </a:r>
            <a:r>
              <a:rPr lang="cs-CZ" dirty="0" smtClean="0">
                <a:latin typeface="Arial" panose="020B0604020202020204" pitchFamily="34" charset="0"/>
                <a:cs typeface="Arial" panose="020B0604020202020204" pitchFamily="34" charset="0"/>
              </a:rPr>
              <a:t>v </a:t>
            </a:r>
            <a:r>
              <a:rPr lang="cs-CZ" dirty="0">
                <a:latin typeface="Arial" panose="020B0604020202020204" pitchFamily="34" charset="0"/>
                <a:cs typeface="Arial" panose="020B0604020202020204" pitchFamily="34" charset="0"/>
              </a:rPr>
              <a:t>SRN (mimo území ČR</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B</a:t>
            </a:r>
            <a:r>
              <a:rPr lang="cs-CZ" dirty="0" smtClean="0">
                <a:latin typeface="Arial" panose="020B0604020202020204" pitchFamily="34" charset="0"/>
                <a:cs typeface="Arial" panose="020B0604020202020204" pitchFamily="34" charset="0"/>
              </a:rPr>
              <a:t>yl </a:t>
            </a:r>
            <a:r>
              <a:rPr lang="cs-CZ" dirty="0">
                <a:latin typeface="Arial" panose="020B0604020202020204" pitchFamily="34" charset="0"/>
                <a:cs typeface="Arial" panose="020B0604020202020204" pitchFamily="34" charset="0"/>
              </a:rPr>
              <a:t>vytvořen společný vyšetřovací tým a trestní stíhání bylo nutné provést v </a:t>
            </a:r>
            <a:r>
              <a:rPr lang="cs-CZ" dirty="0" smtClean="0">
                <a:latin typeface="Arial" panose="020B0604020202020204" pitchFamily="34" charset="0"/>
                <a:cs typeface="Arial" panose="020B0604020202020204" pitchFamily="34" charset="0"/>
              </a:rPr>
              <a:t>SRN, nasazení </a:t>
            </a:r>
            <a:r>
              <a:rPr lang="cs-CZ" dirty="0">
                <a:latin typeface="Arial" panose="020B0604020202020204" pitchFamily="34" charset="0"/>
                <a:cs typeface="Arial" panose="020B0604020202020204" pitchFamily="34" charset="0"/>
              </a:rPr>
              <a:t>operativních prostředků bylo prováděno výhradně českým policejním </a:t>
            </a:r>
            <a:r>
              <a:rPr lang="cs-CZ" dirty="0" smtClean="0">
                <a:latin typeface="Arial" panose="020B0604020202020204" pitchFamily="34" charset="0"/>
                <a:cs typeface="Arial" panose="020B0604020202020204" pitchFamily="34" charset="0"/>
              </a:rPr>
              <a:t>orgánem. V SRN došlo k odsouzení pouze jednoho pachatele! Trestní řízení proti zbylým 3 podezřelým bylo vráceno do ČR. Zde bylo trestní řízení odloženo, neboť ve věci nešlo o podezření z trestného činu.</a:t>
            </a:r>
            <a:endParaRPr lang="cs-CZ" sz="2400"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618846" y="222800"/>
            <a:ext cx="8573325"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smtClean="0">
                <a:solidFill>
                  <a:schemeClr val="bg1"/>
                </a:solidFill>
                <a:latin typeface="Arial" panose="020B0604020202020204" pitchFamily="34" charset="0"/>
                <a:cs typeface="Arial" panose="020B0604020202020204" pitchFamily="34" charset="0"/>
              </a:rPr>
              <a:t>FAKTICKÉ DOPADY AKTUÁLNÍ PRÁVNÍ ÚPRAVY</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1274094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70500" y="870516"/>
            <a:ext cx="9251000" cy="5909310"/>
          </a:xfrm>
          <a:prstGeom prst="rect">
            <a:avLst/>
          </a:prstGeom>
          <a:noFill/>
        </p:spPr>
        <p:txBody>
          <a:bodyPr wrap="square" rtlCol="0">
            <a:spAutoFit/>
          </a:bodyPr>
          <a:lstStyle/>
          <a:p>
            <a:pPr algn="just"/>
            <a:endParaRPr lang="cs-CZ"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dirty="0" smtClean="0">
                <a:latin typeface="Arial" panose="020B0604020202020204" pitchFamily="34" charset="0"/>
                <a:cs typeface="Arial" panose="020B0604020202020204" pitchFamily="34" charset="0"/>
              </a:rPr>
              <a:t>Výše </a:t>
            </a:r>
            <a:r>
              <a:rPr lang="cs-CZ" dirty="0">
                <a:latin typeface="Arial" panose="020B0604020202020204" pitchFamily="34" charset="0"/>
                <a:cs typeface="Arial" panose="020B0604020202020204" pitchFamily="34" charset="0"/>
              </a:rPr>
              <a:t>uvedená potřeba legislativních změn trestního práva byla diskutována na </a:t>
            </a:r>
            <a:r>
              <a:rPr lang="cs-CZ" b="1" dirty="0">
                <a:latin typeface="Arial" panose="020B0604020202020204" pitchFamily="34" charset="0"/>
                <a:cs typeface="Arial" panose="020B0604020202020204" pitchFamily="34" charset="0"/>
              </a:rPr>
              <a:t>26. schůzi výboru pro bezpečnost Poslanecké sněmovny Parlamentu České republiky</a:t>
            </a:r>
            <a:r>
              <a:rPr lang="cs-CZ" dirty="0">
                <a:latin typeface="Arial" panose="020B0604020202020204" pitchFamily="34" charset="0"/>
                <a:cs typeface="Arial" panose="020B0604020202020204" pitchFamily="34" charset="0"/>
              </a:rPr>
              <a:t>, která se uskutečnila formou výjezdního zasedání dne </a:t>
            </a:r>
            <a:r>
              <a:rPr lang="cs-CZ" b="1" dirty="0">
                <a:latin typeface="Arial" panose="020B0604020202020204" pitchFamily="34" charset="0"/>
                <a:cs typeface="Arial" panose="020B0604020202020204" pitchFamily="34" charset="0"/>
              </a:rPr>
              <a:t>4. září 2019 </a:t>
            </a:r>
            <a:r>
              <a:rPr lang="cs-CZ" dirty="0">
                <a:latin typeface="Arial" panose="020B0604020202020204" pitchFamily="34" charset="0"/>
                <a:cs typeface="Arial" panose="020B0604020202020204" pitchFamily="34" charset="0"/>
              </a:rPr>
              <a:t>v sídle Národní centrály proti organizovanému zločinu SKPV.</a:t>
            </a:r>
          </a:p>
          <a:p>
            <a:r>
              <a:rPr lang="cs-CZ"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cs-CZ" b="1" dirty="0">
                <a:latin typeface="Arial" panose="020B0604020202020204" pitchFamily="34" charset="0"/>
                <a:cs typeface="Arial" panose="020B0604020202020204" pitchFamily="34" charset="0"/>
              </a:rPr>
              <a:t>25. září 2019 </a:t>
            </a:r>
            <a:r>
              <a:rPr lang="cs-CZ" dirty="0">
                <a:latin typeface="Arial" panose="020B0604020202020204" pitchFamily="34" charset="0"/>
                <a:cs typeface="Arial" panose="020B0604020202020204" pitchFamily="34" charset="0"/>
              </a:rPr>
              <a:t>byl </a:t>
            </a:r>
            <a:r>
              <a:rPr lang="cs-CZ" b="1" dirty="0">
                <a:latin typeface="Arial" panose="020B0604020202020204" pitchFamily="34" charset="0"/>
                <a:cs typeface="Arial" panose="020B0604020202020204" pitchFamily="34" charset="0"/>
              </a:rPr>
              <a:t>výboru pro bezpečnost Poslanecké sněmovny Parlamentu České republiky </a:t>
            </a:r>
            <a:r>
              <a:rPr lang="cs-CZ" dirty="0">
                <a:latin typeface="Arial" panose="020B0604020202020204" pitchFamily="34" charset="0"/>
                <a:cs typeface="Arial" panose="020B0604020202020204" pitchFamily="34" charset="0"/>
              </a:rPr>
              <a:t>zaslán dopis, jehož přílohou byla </a:t>
            </a:r>
            <a:r>
              <a:rPr lang="cs-CZ" dirty="0" smtClean="0">
                <a:latin typeface="Arial" panose="020B0604020202020204" pitchFamily="34" charset="0"/>
                <a:cs typeface="Arial" panose="020B0604020202020204" pitchFamily="34" charset="0"/>
              </a:rPr>
              <a:t>„</a:t>
            </a:r>
            <a:r>
              <a:rPr lang="cs-CZ" b="1" dirty="0" smtClean="0">
                <a:latin typeface="Arial" panose="020B0604020202020204" pitchFamily="34" charset="0"/>
                <a:cs typeface="Arial" panose="020B0604020202020204" pitchFamily="34" charset="0"/>
              </a:rPr>
              <a:t>Analýza </a:t>
            </a:r>
            <a:r>
              <a:rPr lang="cs-CZ" b="1" dirty="0">
                <a:latin typeface="Arial" panose="020B0604020202020204" pitchFamily="34" charset="0"/>
                <a:cs typeface="Arial" panose="020B0604020202020204" pitchFamily="34" charset="0"/>
              </a:rPr>
              <a:t>hmotněprávní a </a:t>
            </a:r>
            <a:r>
              <a:rPr lang="cs-CZ" b="1" dirty="0" smtClean="0">
                <a:latin typeface="Arial" panose="020B0604020202020204" pitchFamily="34" charset="0"/>
                <a:cs typeface="Arial" panose="020B0604020202020204" pitchFamily="34" charset="0"/>
              </a:rPr>
              <a:t>procesněprávní </a:t>
            </a:r>
            <a:r>
              <a:rPr lang="cs-CZ" b="1" dirty="0">
                <a:latin typeface="Arial" panose="020B0604020202020204" pitchFamily="34" charset="0"/>
                <a:cs typeface="Arial" panose="020B0604020202020204" pitchFamily="34" charset="0"/>
              </a:rPr>
              <a:t>úpravy spojené s trestnou činností cizinců a související s nelegální </a:t>
            </a:r>
            <a:r>
              <a:rPr lang="cs-CZ" b="1" dirty="0" smtClean="0">
                <a:latin typeface="Arial" panose="020B0604020202020204" pitchFamily="34" charset="0"/>
                <a:cs typeface="Arial" panose="020B0604020202020204" pitchFamily="34" charset="0"/>
              </a:rPr>
              <a:t>migrací</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která měla sloužit jako podklad pro další kroky v legislativní oblasti. Tato analýza byla vytvořena Ministerstvem vnitra (Odbor azylové a migrační politiky, Odbor bezpečnostní politiky) ve spolupráci s Policií České republiky (Národní centrála proti organizovanému zločinu SKPV) a po konzultaci s Ministerstvem spravedlnosti </a:t>
            </a:r>
            <a:r>
              <a:rPr lang="cs-CZ" dirty="0" smtClean="0">
                <a:latin typeface="Arial" panose="020B0604020202020204" pitchFamily="34" charset="0"/>
                <a:cs typeface="Arial" panose="020B0604020202020204" pitchFamily="34" charset="0"/>
              </a:rPr>
              <a:t>(Legislativní </a:t>
            </a:r>
            <a:r>
              <a:rPr lang="cs-CZ" dirty="0">
                <a:latin typeface="Arial" panose="020B0604020202020204" pitchFamily="34" charset="0"/>
                <a:cs typeface="Arial" panose="020B0604020202020204" pitchFamily="34" charset="0"/>
              </a:rPr>
              <a:t>odbor).</a:t>
            </a:r>
          </a:p>
          <a:p>
            <a:r>
              <a:rPr lang="cs-CZ"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r>
              <a:rPr lang="cs-CZ" b="1" dirty="0">
                <a:latin typeface="Arial" panose="020B0604020202020204" pitchFamily="34" charset="0"/>
                <a:cs typeface="Arial" panose="020B0604020202020204" pitchFamily="34" charset="0"/>
              </a:rPr>
              <a:t>25. ledna 2022 </a:t>
            </a:r>
            <a:r>
              <a:rPr lang="cs-CZ" dirty="0">
                <a:latin typeface="Arial" panose="020B0604020202020204" pitchFamily="34" charset="0"/>
                <a:cs typeface="Arial" panose="020B0604020202020204" pitchFamily="34" charset="0"/>
              </a:rPr>
              <a:t>se v sídle Národní centrály proti organizovanému zločinu SKPV uskutečnilo jednání vedení Národní centrály proti organizovanému zločinu SKPV se </a:t>
            </a:r>
            <a:r>
              <a:rPr lang="cs-CZ" b="1" dirty="0">
                <a:latin typeface="Arial" panose="020B0604020202020204" pitchFamily="34" charset="0"/>
                <a:cs typeface="Arial" panose="020B0604020202020204" pitchFamily="34" charset="0"/>
              </a:rPr>
              <a:t>Senátním výborem pro zahraniční věci, obranu a bezpečnost</a:t>
            </a:r>
            <a:r>
              <a:rPr lang="cs-CZ" dirty="0">
                <a:latin typeface="Arial" panose="020B0604020202020204" pitchFamily="34" charset="0"/>
                <a:cs typeface="Arial" panose="020B0604020202020204" pitchFamily="34" charset="0"/>
              </a:rPr>
              <a:t>, při kterém se mimo další prezentovala i výše uvedená potřeba legislativních změn trestního práva.</a:t>
            </a:r>
          </a:p>
          <a:p>
            <a:r>
              <a:rPr lang="cs-CZ" dirty="0"/>
              <a:t> </a:t>
            </a:r>
          </a:p>
          <a:p>
            <a:pPr algn="just"/>
            <a:r>
              <a:rPr lang="cs-CZ" dirty="0"/>
              <a:t> </a:t>
            </a: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788358" y="161614"/>
            <a:ext cx="9002684"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DOPOSUD </a:t>
            </a:r>
            <a:r>
              <a:rPr lang="cs-CZ" sz="2800" b="1" dirty="0" smtClean="0">
                <a:solidFill>
                  <a:schemeClr val="bg1"/>
                </a:solidFill>
                <a:latin typeface="Arial" panose="020B0604020202020204" pitchFamily="34" charset="0"/>
                <a:cs typeface="Arial" panose="020B0604020202020204" pitchFamily="34" charset="0"/>
              </a:rPr>
              <a:t>USKUTEČNĚNÉ </a:t>
            </a:r>
            <a:r>
              <a:rPr lang="cs-CZ" sz="2800" b="1" dirty="0">
                <a:solidFill>
                  <a:schemeClr val="bg1"/>
                </a:solidFill>
                <a:latin typeface="Arial" panose="020B0604020202020204" pitchFamily="34" charset="0"/>
                <a:cs typeface="Arial" panose="020B0604020202020204" pitchFamily="34" charset="0"/>
              </a:rPr>
              <a:t>PREZENTACE </a:t>
            </a:r>
            <a:r>
              <a:rPr lang="cs-CZ" sz="2800" b="1" dirty="0" smtClean="0">
                <a:solidFill>
                  <a:schemeClr val="bg1"/>
                </a:solidFill>
                <a:latin typeface="Arial" panose="020B0604020202020204" pitchFamily="34" charset="0"/>
                <a:cs typeface="Arial" panose="020B0604020202020204" pitchFamily="34" charset="0"/>
              </a:rPr>
              <a:t>NÁVRHU</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404375"/>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336178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587730" y="1205814"/>
            <a:ext cx="9133769" cy="5632311"/>
          </a:xfrm>
          <a:prstGeom prst="rect">
            <a:avLst/>
          </a:prstGeom>
          <a:noFill/>
        </p:spPr>
        <p:txBody>
          <a:bodyPr wrap="square" rtlCol="0">
            <a:spAutoFit/>
          </a:bodyPr>
          <a:lstStyle/>
          <a:p>
            <a:pPr algn="just"/>
            <a:r>
              <a:rPr lang="cs-CZ" dirty="0" smtClean="0">
                <a:latin typeface="Arial" panose="020B0604020202020204" pitchFamily="34" charset="0"/>
                <a:cs typeface="Arial" panose="020B0604020202020204" pitchFamily="34" charset="0"/>
              </a:rPr>
              <a:t>Zejména </a:t>
            </a:r>
            <a:r>
              <a:rPr lang="cs-CZ" dirty="0">
                <a:latin typeface="Arial" panose="020B0604020202020204" pitchFamily="34" charset="0"/>
                <a:cs typeface="Arial" panose="020B0604020202020204" pitchFamily="34" charset="0"/>
              </a:rPr>
              <a:t>v reakci na zvýšený počet záchytů nelegálních migrantů na území ČR v období od června 2022, byla ze strany NCOZ SKPV </a:t>
            </a:r>
            <a:r>
              <a:rPr lang="cs-CZ" dirty="0" smtClean="0">
                <a:latin typeface="Arial" panose="020B0604020202020204" pitchFamily="34" charset="0"/>
                <a:cs typeface="Arial" panose="020B0604020202020204" pitchFamily="34" charset="0"/>
              </a:rPr>
              <a:t>provedena některá interní opatření a </a:t>
            </a:r>
            <a:r>
              <a:rPr lang="cs-CZ" dirty="0">
                <a:latin typeface="Arial" panose="020B0604020202020204" pitchFamily="34" charset="0"/>
                <a:cs typeface="Arial" panose="020B0604020202020204" pitchFamily="34" charset="0"/>
              </a:rPr>
              <a:t>opatření k zapojení dalších relevantních složek PČR či státní správy, </a:t>
            </a:r>
            <a:r>
              <a:rPr lang="cs-CZ" dirty="0" smtClean="0">
                <a:latin typeface="Arial" panose="020B0604020202020204" pitchFamily="34" charset="0"/>
                <a:cs typeface="Arial" panose="020B0604020202020204" pitchFamily="34" charset="0"/>
              </a:rPr>
              <a:t>jejichž součástí bylo</a:t>
            </a:r>
          </a:p>
          <a:p>
            <a:pPr algn="just"/>
            <a:endParaRPr lang="cs-CZ"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dirty="0" smtClean="0">
                <a:latin typeface="Arial" panose="020B0604020202020204" pitchFamily="34" charset="0"/>
                <a:cs typeface="Arial" panose="020B0604020202020204" pitchFamily="34" charset="0"/>
              </a:rPr>
              <a:t>dne </a:t>
            </a:r>
            <a:r>
              <a:rPr lang="cs-CZ" b="1" dirty="0">
                <a:latin typeface="Arial" panose="020B0604020202020204" pitchFamily="34" charset="0"/>
                <a:cs typeface="Arial" panose="020B0604020202020204" pitchFamily="34" charset="0"/>
              </a:rPr>
              <a:t>22. 08. 2022 </a:t>
            </a:r>
            <a:r>
              <a:rPr lang="cs-CZ" dirty="0">
                <a:latin typeface="Arial" panose="020B0604020202020204" pitchFamily="34" charset="0"/>
                <a:cs typeface="Arial" panose="020B0604020202020204" pitchFamily="34" charset="0"/>
              </a:rPr>
              <a:t>zaslání podkladů k rukám </a:t>
            </a:r>
            <a:r>
              <a:rPr lang="cs-CZ" b="1" dirty="0">
                <a:latin typeface="Arial" panose="020B0604020202020204" pitchFamily="34" charset="0"/>
                <a:cs typeface="Arial" panose="020B0604020202020204" pitchFamily="34" charset="0"/>
              </a:rPr>
              <a:t>policejního </a:t>
            </a:r>
            <a:r>
              <a:rPr lang="cs-CZ" b="1" dirty="0" smtClean="0">
                <a:latin typeface="Arial" panose="020B0604020202020204" pitchFamily="34" charset="0"/>
                <a:cs typeface="Arial" panose="020B0604020202020204" pitchFamily="34" charset="0"/>
              </a:rPr>
              <a:t>prezidenta</a:t>
            </a:r>
            <a:r>
              <a:rPr lang="cs-CZ" dirty="0" smtClean="0">
                <a:latin typeface="Arial" panose="020B0604020202020204" pitchFamily="34" charset="0"/>
                <a:cs typeface="Arial" panose="020B0604020202020204" pitchFamily="34" charset="0"/>
              </a:rPr>
              <a:t>, s přehledem geneze </a:t>
            </a:r>
            <a:r>
              <a:rPr lang="cs-CZ" dirty="0">
                <a:latin typeface="Arial" panose="020B0604020202020204" pitchFamily="34" charset="0"/>
                <a:cs typeface="Arial" panose="020B0604020202020204" pitchFamily="34" charset="0"/>
              </a:rPr>
              <a:t>aktivit NCOZ SKPV v legislativní </a:t>
            </a:r>
            <a:r>
              <a:rPr lang="cs-CZ" dirty="0" smtClean="0">
                <a:latin typeface="Arial" panose="020B0604020202020204" pitchFamily="34" charset="0"/>
                <a:cs typeface="Arial" panose="020B0604020202020204" pitchFamily="34" charset="0"/>
              </a:rPr>
              <a:t>oblasti (včetně uvedené analýzy), </a:t>
            </a:r>
            <a:r>
              <a:rPr lang="cs-CZ" dirty="0">
                <a:latin typeface="Arial" panose="020B0604020202020204" pitchFamily="34" charset="0"/>
                <a:cs typeface="Arial" panose="020B0604020202020204" pitchFamily="34" charset="0"/>
              </a:rPr>
              <a:t>pro jednání u ministra vnitra </a:t>
            </a:r>
            <a:r>
              <a:rPr lang="cs-CZ" dirty="0" smtClean="0">
                <a:latin typeface="Arial" panose="020B0604020202020204" pitchFamily="34" charset="0"/>
                <a:cs typeface="Arial" panose="020B0604020202020204" pitchFamily="34" charset="0"/>
              </a:rPr>
              <a:t>ČR.</a:t>
            </a:r>
          </a:p>
          <a:p>
            <a:pPr algn="just"/>
            <a:endParaRPr lang="cs-CZ" dirty="0" smtClean="0">
              <a:latin typeface="Arial" panose="020B0604020202020204" pitchFamily="34" charset="0"/>
              <a:cs typeface="Arial" panose="020B0604020202020204" pitchFamily="34" charset="0"/>
            </a:endParaRPr>
          </a:p>
          <a:p>
            <a:pPr algn="just"/>
            <a:r>
              <a:rPr lang="cs-CZ" dirty="0" smtClean="0">
                <a:latin typeface="Arial" panose="020B0604020202020204" pitchFamily="34" charset="0"/>
                <a:cs typeface="Arial" panose="020B0604020202020204" pitchFamily="34" charset="0"/>
              </a:rPr>
              <a:t>Opatření byla provedena s </a:t>
            </a:r>
            <a:r>
              <a:rPr lang="cs-CZ" dirty="0">
                <a:latin typeface="Arial" panose="020B0604020202020204" pitchFamily="34" charset="0"/>
                <a:cs typeface="Arial" panose="020B0604020202020204" pitchFamily="34" charset="0"/>
              </a:rPr>
              <a:t>cílem </a:t>
            </a:r>
            <a:endParaRPr lang="cs-CZ" dirty="0" smtClean="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dirty="0" smtClean="0">
                <a:latin typeface="Arial" panose="020B0604020202020204" pitchFamily="34" charset="0"/>
                <a:cs typeface="Arial" panose="020B0604020202020204" pitchFamily="34" charset="0"/>
              </a:rPr>
              <a:t>podílet </a:t>
            </a:r>
            <a:r>
              <a:rPr lang="cs-CZ" dirty="0">
                <a:latin typeface="Arial" panose="020B0604020202020204" pitchFamily="34" charset="0"/>
                <a:cs typeface="Arial" panose="020B0604020202020204" pitchFamily="34" charset="0"/>
              </a:rPr>
              <a:t>se na řešení bezpečnostní situace a zvýšit akceschopnost policistů NCOZ SKPV v souvislosti s trestnou činností na úseku nelegální </a:t>
            </a:r>
            <a:r>
              <a:rPr lang="cs-CZ" dirty="0" smtClean="0">
                <a:latin typeface="Arial" panose="020B0604020202020204" pitchFamily="34" charset="0"/>
                <a:cs typeface="Arial" panose="020B0604020202020204" pitchFamily="34" charset="0"/>
              </a:rPr>
              <a:t>migrace,</a:t>
            </a:r>
          </a:p>
          <a:p>
            <a:pPr algn="just"/>
            <a:endParaRPr lang="cs-CZ"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dirty="0" smtClean="0">
                <a:latin typeface="Arial" panose="020B0604020202020204" pitchFamily="34" charset="0"/>
                <a:cs typeface="Arial" panose="020B0604020202020204" pitchFamily="34" charset="0"/>
              </a:rPr>
              <a:t>plnit </a:t>
            </a:r>
            <a:r>
              <a:rPr lang="cs-CZ" dirty="0">
                <a:latin typeface="Arial" panose="020B0604020202020204" pitchFamily="34" charset="0"/>
                <a:cs typeface="Arial" panose="020B0604020202020204" pitchFamily="34" charset="0"/>
              </a:rPr>
              <a:t>dílčí úkoly obsažené ve Strategii migrační politiky ČR, zejména v oblasti nelegální migrace a návratové politiky, v níž je stanoven jako cíl důsledný trestní postih organizátorů nelegální </a:t>
            </a:r>
            <a:r>
              <a:rPr lang="cs-CZ" dirty="0" smtClean="0">
                <a:latin typeface="Arial" panose="020B0604020202020204" pitchFamily="34" charset="0"/>
                <a:cs typeface="Arial" panose="020B0604020202020204" pitchFamily="34" charset="0"/>
              </a:rPr>
              <a:t>migrace.</a:t>
            </a:r>
            <a:endParaRPr lang="cs-CZ" dirty="0">
              <a:latin typeface="Arial" panose="020B0604020202020204" pitchFamily="34" charset="0"/>
              <a:cs typeface="Arial" panose="020B0604020202020204" pitchFamily="34" charset="0"/>
            </a:endParaRPr>
          </a:p>
          <a:p>
            <a:pPr algn="just"/>
            <a:endParaRPr lang="cs-CZ" dirty="0" smtClean="0">
              <a:latin typeface="Arial" panose="020B0604020202020204" pitchFamily="34" charset="0"/>
              <a:cs typeface="Arial" panose="020B0604020202020204" pitchFamily="34" charset="0"/>
            </a:endParaRPr>
          </a:p>
          <a:p>
            <a:r>
              <a:rPr lang="cs-CZ" dirty="0"/>
              <a:t> </a:t>
            </a:r>
          </a:p>
          <a:p>
            <a:pPr algn="just"/>
            <a:r>
              <a:rPr lang="cs-CZ" dirty="0"/>
              <a:t> </a:t>
            </a: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657428" y="161614"/>
            <a:ext cx="8994372"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DOPOSUD </a:t>
            </a:r>
            <a:r>
              <a:rPr lang="cs-CZ" sz="2800" b="1" dirty="0" smtClean="0">
                <a:solidFill>
                  <a:schemeClr val="bg1"/>
                </a:solidFill>
                <a:latin typeface="Arial" panose="020B0604020202020204" pitchFamily="34" charset="0"/>
                <a:cs typeface="Arial" panose="020B0604020202020204" pitchFamily="34" charset="0"/>
              </a:rPr>
              <a:t>USKUTEČNĚNÉ </a:t>
            </a:r>
            <a:r>
              <a:rPr lang="cs-CZ" sz="2800" b="1" dirty="0">
                <a:solidFill>
                  <a:schemeClr val="bg1"/>
                </a:solidFill>
                <a:latin typeface="Arial" panose="020B0604020202020204" pitchFamily="34" charset="0"/>
                <a:cs typeface="Arial" panose="020B0604020202020204" pitchFamily="34" charset="0"/>
              </a:rPr>
              <a:t>PREZENTACE </a:t>
            </a:r>
            <a:r>
              <a:rPr lang="cs-CZ" sz="2800" b="1" dirty="0" smtClean="0">
                <a:solidFill>
                  <a:schemeClr val="bg1"/>
                </a:solidFill>
                <a:latin typeface="Arial" panose="020B0604020202020204" pitchFamily="34" charset="0"/>
                <a:cs typeface="Arial" panose="020B0604020202020204" pitchFamily="34" charset="0"/>
              </a:rPr>
              <a:t>NÁVRHU</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404375"/>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416657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659751" y="1472482"/>
            <a:ext cx="9820195" cy="5355312"/>
          </a:xfrm>
          <a:prstGeom prst="rect">
            <a:avLst/>
          </a:prstGeom>
          <a:noFill/>
        </p:spPr>
        <p:txBody>
          <a:bodyPr wrap="square" rtlCol="0">
            <a:spAutoFit/>
          </a:bodyPr>
          <a:lstStyle/>
          <a:p>
            <a:pPr algn="just"/>
            <a:r>
              <a:rPr lang="cs-CZ" b="1" dirty="0">
                <a:latin typeface="Arial" panose="020B0604020202020204" pitchFamily="34" charset="0"/>
                <a:cs typeface="Arial" panose="020B0604020202020204" pitchFamily="34" charset="0"/>
              </a:rPr>
              <a:t>8. února 2023 </a:t>
            </a:r>
            <a:r>
              <a:rPr lang="cs-CZ" dirty="0">
                <a:latin typeface="Arial" panose="020B0604020202020204" pitchFamily="34" charset="0"/>
                <a:cs typeface="Arial" panose="020B0604020202020204" pitchFamily="34" charset="0"/>
              </a:rPr>
              <a:t>schválila Vláda ČR </a:t>
            </a:r>
            <a:r>
              <a:rPr lang="cs-CZ" b="1" dirty="0">
                <a:latin typeface="Arial" panose="020B0604020202020204" pitchFamily="34" charset="0"/>
                <a:cs typeface="Arial" panose="020B0604020202020204" pitchFamily="34" charset="0"/>
              </a:rPr>
              <a:t>usnesením č. 98 </a:t>
            </a:r>
            <a:r>
              <a:rPr lang="cs-CZ" dirty="0">
                <a:latin typeface="Arial" panose="020B0604020202020204" pitchFamily="34" charset="0"/>
                <a:cs typeface="Arial" panose="020B0604020202020204" pitchFamily="34" charset="0"/>
              </a:rPr>
              <a:t>návrh zákona,  kterým se mění zákon č. 325/1999 Sb., o azylu, ve znění pozdějších předpisů, zákon č. 326/1999 Sb. o pobytu cizinců na území České republiky a o změně některých zákonů, ve znění pozdějších předpisů, a další souvisejících zákonů, s úpravami podle připomínek obsažených ve stanovisku Legislativní rady vlády a podle závěru jednání vlády, v rámci kterých byla uplatněna zásadní připomínka k </a:t>
            </a:r>
            <a:r>
              <a:rPr lang="cs-CZ" b="1" dirty="0">
                <a:latin typeface="Arial" panose="020B0604020202020204" pitchFamily="34" charset="0"/>
                <a:cs typeface="Arial" panose="020B0604020202020204" pitchFamily="34" charset="0"/>
              </a:rPr>
              <a:t>rozšíření trestnosti trestných činů spojených s nelegální migrací na schengenský prostor </a:t>
            </a:r>
            <a:r>
              <a:rPr lang="cs-CZ" dirty="0">
                <a:latin typeface="Arial" panose="020B0604020202020204" pitchFamily="34" charset="0"/>
                <a:cs typeface="Arial" panose="020B0604020202020204" pitchFamily="34" charset="0"/>
              </a:rPr>
              <a:t>(</a:t>
            </a:r>
            <a:r>
              <a:rPr lang="cs-CZ" dirty="0">
                <a:solidFill>
                  <a:srgbClr val="FF0000"/>
                </a:solidFill>
                <a:latin typeface="Arial" panose="020B0604020202020204" pitchFamily="34" charset="0"/>
                <a:cs typeface="Arial" panose="020B0604020202020204" pitchFamily="34" charset="0"/>
              </a:rPr>
              <a:t>zavedení nové skutkové podstaty </a:t>
            </a:r>
            <a:r>
              <a:rPr lang="cs-CZ" dirty="0" smtClean="0">
                <a:solidFill>
                  <a:srgbClr val="FF0000"/>
                </a:solidFill>
                <a:latin typeface="Arial" panose="020B0604020202020204" pitchFamily="34" charset="0"/>
                <a:cs typeface="Arial" panose="020B0604020202020204" pitchFamily="34" charset="0"/>
              </a:rPr>
              <a:t>§ </a:t>
            </a:r>
            <a:r>
              <a:rPr lang="cs-CZ" dirty="0">
                <a:solidFill>
                  <a:srgbClr val="FF0000"/>
                </a:solidFill>
                <a:latin typeface="Arial" panose="020B0604020202020204" pitchFamily="34" charset="0"/>
                <a:cs typeface="Arial" panose="020B0604020202020204" pitchFamily="34" charset="0"/>
              </a:rPr>
              <a:t>341a tr. zákoníku - Ochrana podle § 339 až 341 se poskytuje též státu, který je členským státem Evropské unie nebo uplatňuje Schengenský hraniční kodex v plném rozsahu</a:t>
            </a:r>
            <a:r>
              <a:rPr lang="cs-CZ" dirty="0">
                <a:latin typeface="Arial" panose="020B0604020202020204" pitchFamily="34" charset="0"/>
                <a:cs typeface="Arial" panose="020B0604020202020204" pitchFamily="34" charset="0"/>
              </a:rPr>
              <a:t>). Navrhované datum účinnosti je 1. červenec 2023. </a:t>
            </a:r>
          </a:p>
          <a:p>
            <a:pPr algn="just"/>
            <a:endParaRPr lang="cs-CZ" dirty="0">
              <a:latin typeface="Arial" panose="020B0604020202020204" pitchFamily="34" charset="0"/>
              <a:cs typeface="Arial" panose="020B0604020202020204" pitchFamily="34" charset="0"/>
            </a:endParaRPr>
          </a:p>
          <a:p>
            <a:pPr algn="just"/>
            <a:r>
              <a:rPr lang="cs-CZ" dirty="0">
                <a:latin typeface="Arial" panose="020B0604020202020204" pitchFamily="34" charset="0"/>
                <a:cs typeface="Arial" panose="020B0604020202020204" pitchFamily="34" charset="0"/>
              </a:rPr>
              <a:t>Tento vládní návrh zákona vyšel ve Sněmovním tisku č. </a:t>
            </a:r>
            <a:r>
              <a:rPr lang="cs-CZ" b="1" dirty="0">
                <a:latin typeface="Arial" panose="020B0604020202020204" pitchFamily="34" charset="0"/>
                <a:cs typeface="Arial" panose="020B0604020202020204" pitchFamily="34" charset="0"/>
              </a:rPr>
              <a:t>387/0</a:t>
            </a:r>
            <a:r>
              <a:rPr lang="cs-CZ" dirty="0">
                <a:latin typeface="Arial" panose="020B0604020202020204" pitchFamily="34" charset="0"/>
                <a:cs typeface="Arial" panose="020B0604020202020204" pitchFamily="34" charset="0"/>
              </a:rPr>
              <a:t> dne </a:t>
            </a:r>
            <a:r>
              <a:rPr lang="cs-CZ" b="1" dirty="0">
                <a:latin typeface="Arial" panose="020B0604020202020204" pitchFamily="34" charset="0"/>
                <a:cs typeface="Arial" panose="020B0604020202020204" pitchFamily="34" charset="0"/>
              </a:rPr>
              <a:t>09.02.2023</a:t>
            </a:r>
            <a:r>
              <a:rPr lang="cs-CZ" dirty="0">
                <a:latin typeface="Arial" panose="020B0604020202020204" pitchFamily="34" charset="0"/>
                <a:cs typeface="Arial" panose="020B0604020202020204" pitchFamily="34" charset="0"/>
              </a:rPr>
              <a:t>. </a:t>
            </a:r>
          </a:p>
          <a:p>
            <a:pPr algn="just"/>
            <a:endParaRPr lang="cs-CZ"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dirty="0">
                <a:latin typeface="Arial" panose="020B0604020202020204" pitchFamily="34" charset="0"/>
                <a:cs typeface="Arial" panose="020B0604020202020204" pitchFamily="34" charset="0"/>
              </a:rPr>
              <a:t>1. čtení proběhlo dne 21.02.2023</a:t>
            </a:r>
          </a:p>
          <a:p>
            <a:pPr marL="285750" indent="-285750" algn="just">
              <a:buFont typeface="Arial" panose="020B0604020202020204" pitchFamily="34" charset="0"/>
              <a:buChar char="•"/>
            </a:pPr>
            <a:r>
              <a:rPr lang="cs-CZ" dirty="0">
                <a:latin typeface="Arial" panose="020B0604020202020204" pitchFamily="34" charset="0"/>
                <a:cs typeface="Arial" panose="020B0604020202020204" pitchFamily="34" charset="0"/>
              </a:rPr>
              <a:t>Usnesením PSP ČR č. 350 byl přikázán k projednání výboru pro bezpečnost jako výboru garančnímu se zkrácenou lhůtou pro projednání tohoto návrhu ve výborech o 30 dní</a:t>
            </a: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2282543" y="262966"/>
            <a:ext cx="7884690"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LEGISLATIVNÍ PROCES - aktuální stav </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85" y="1584412"/>
            <a:ext cx="1031330" cy="1031330"/>
          </a:xfrm>
          <a:prstGeom prst="rect">
            <a:avLst/>
          </a:prstGeom>
        </p:spPr>
      </p:pic>
      <p:pic>
        <p:nvPicPr>
          <p:cNvPr id="13" name="Obrázek 12">
            <a:extLst>
              <a:ext uri="{FF2B5EF4-FFF2-40B4-BE49-F238E27FC236}">
                <a16:creationId xmlns:a16="http://schemas.microsoft.com/office/drawing/2014/main" id="{B787271A-ACBB-41C3-827C-C76F8113C0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185" y="4288637"/>
            <a:ext cx="1031330" cy="1306287"/>
          </a:xfrm>
          <a:prstGeom prst="rect">
            <a:avLst/>
          </a:prstGeom>
        </p:spPr>
      </p:pic>
    </p:spTree>
    <p:extLst>
      <p:ext uri="{BB962C8B-B14F-4D97-AF65-F5344CB8AC3E}">
        <p14:creationId xmlns:p14="http://schemas.microsoft.com/office/powerpoint/2010/main" val="349674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221942" y="1201050"/>
            <a:ext cx="11819949" cy="6201698"/>
          </a:xfrm>
          <a:prstGeom prst="rect">
            <a:avLst/>
          </a:prstGeom>
          <a:noFill/>
        </p:spPr>
        <p:txBody>
          <a:bodyPr wrap="square" rtlCol="0">
            <a:spAutoFit/>
          </a:bodyPr>
          <a:lstStyle/>
          <a:p>
            <a:pPr algn="just"/>
            <a:r>
              <a:rPr lang="cs-CZ" sz="1300" dirty="0">
                <a:latin typeface="Arial" panose="020B0604020202020204" pitchFamily="34" charset="0"/>
                <a:cs typeface="Arial" panose="020B0604020202020204" pitchFamily="34" charset="0"/>
              </a:rPr>
              <a:t>(1) Kdo pro jiného organizuje nedovolené překročení státní hranice nebo jinému umožní či mu pomáhá nedovoleně překročit státní hranici nebo jinému po nedovoleném překročení státní hranice umožní či mu pomáhá přepravit se přes území České republiky nebo takové přepravení organizuje, bude potrestán odnětím svobody </a:t>
            </a:r>
            <a:r>
              <a:rPr lang="cs-CZ" sz="1300" b="1" dirty="0">
                <a:latin typeface="Arial" panose="020B0604020202020204" pitchFamily="34" charset="0"/>
                <a:cs typeface="Arial" panose="020B0604020202020204" pitchFamily="34" charset="0"/>
              </a:rPr>
              <a:t>až na dvě léta nebo zákazem činnosti</a:t>
            </a:r>
            <a:r>
              <a:rPr lang="cs-CZ" sz="1300" dirty="0">
                <a:latin typeface="Arial" panose="020B0604020202020204" pitchFamily="34" charset="0"/>
                <a:cs typeface="Arial" panose="020B0604020202020204" pitchFamily="34" charset="0"/>
              </a:rPr>
              <a:t>.</a:t>
            </a:r>
          </a:p>
          <a:p>
            <a:pPr algn="just"/>
            <a:endParaRPr lang="cs-CZ" sz="1300" dirty="0">
              <a:latin typeface="Arial" panose="020B0604020202020204" pitchFamily="34" charset="0"/>
              <a:cs typeface="Arial" panose="020B0604020202020204" pitchFamily="34" charset="0"/>
            </a:endParaRPr>
          </a:p>
          <a:p>
            <a:r>
              <a:rPr lang="cs-CZ" sz="1300" dirty="0">
                <a:latin typeface="Arial" panose="020B0604020202020204" pitchFamily="34" charset="0"/>
                <a:cs typeface="Arial" panose="020B0604020202020204" pitchFamily="34" charset="0"/>
              </a:rPr>
              <a:t>(2) Odnětím svobody na </a:t>
            </a:r>
            <a:r>
              <a:rPr lang="cs-CZ" sz="1300" b="1" dirty="0">
                <a:latin typeface="Arial" panose="020B0604020202020204" pitchFamily="34" charset="0"/>
                <a:cs typeface="Arial" panose="020B0604020202020204" pitchFamily="34" charset="0"/>
              </a:rPr>
              <a:t>šest měsíců až pět let</a:t>
            </a:r>
            <a:r>
              <a:rPr lang="cs-CZ" sz="1300" dirty="0">
                <a:latin typeface="Arial" panose="020B0604020202020204" pitchFamily="34" charset="0"/>
                <a:cs typeface="Arial" panose="020B0604020202020204" pitchFamily="34" charset="0"/>
              </a:rPr>
              <a:t>, </a:t>
            </a:r>
            <a:r>
              <a:rPr lang="cs-CZ" sz="1300" b="1" dirty="0">
                <a:latin typeface="Arial" panose="020B0604020202020204" pitchFamily="34" charset="0"/>
                <a:cs typeface="Arial" panose="020B0604020202020204" pitchFamily="34" charset="0"/>
              </a:rPr>
              <a:t>propadnutím majetku nebo peněžitým trestem </a:t>
            </a:r>
            <a:r>
              <a:rPr lang="cs-CZ" sz="1300" dirty="0">
                <a:latin typeface="Arial" panose="020B0604020202020204" pitchFamily="34" charset="0"/>
                <a:cs typeface="Arial" panose="020B0604020202020204" pitchFamily="34" charset="0"/>
              </a:rPr>
              <a:t>bude pachatel potrestán,</a:t>
            </a:r>
          </a:p>
          <a:p>
            <a:r>
              <a:rPr lang="cs-CZ" sz="1300" dirty="0">
                <a:latin typeface="Arial" panose="020B0604020202020204" pitchFamily="34" charset="0"/>
                <a:cs typeface="Arial" panose="020B0604020202020204" pitchFamily="34" charset="0"/>
              </a:rPr>
              <a:t>a) spáchá-li čin uvedený v odstavci 1 jako člen organizované skupiny,</a:t>
            </a:r>
          </a:p>
          <a:p>
            <a:r>
              <a:rPr lang="cs-CZ" sz="1300" dirty="0">
                <a:latin typeface="Arial" panose="020B0604020202020204" pitchFamily="34" charset="0"/>
                <a:cs typeface="Arial" panose="020B0604020202020204" pitchFamily="34" charset="0"/>
              </a:rPr>
              <a:t>b) vystaví-li takovým činem jiného nelidskému nebo ponižujícímu zacházení,</a:t>
            </a:r>
          </a:p>
          <a:p>
            <a:r>
              <a:rPr lang="cs-CZ" sz="1300" dirty="0">
                <a:latin typeface="Arial" panose="020B0604020202020204" pitchFamily="34" charset="0"/>
                <a:cs typeface="Arial" panose="020B0604020202020204" pitchFamily="34" charset="0"/>
              </a:rPr>
              <a:t>c) spáchá-li takový čin za úplatu,</a:t>
            </a:r>
          </a:p>
          <a:p>
            <a:r>
              <a:rPr lang="cs-CZ" sz="1300" dirty="0">
                <a:latin typeface="Arial" panose="020B0604020202020204" pitchFamily="34" charset="0"/>
                <a:cs typeface="Arial" panose="020B0604020202020204" pitchFamily="34" charset="0"/>
              </a:rPr>
              <a:t>d) spáchá-li takový čin opětovně, nebo</a:t>
            </a:r>
          </a:p>
          <a:p>
            <a:r>
              <a:rPr lang="cs-CZ" sz="1300" dirty="0">
                <a:latin typeface="Arial" panose="020B0604020202020204" pitchFamily="34" charset="0"/>
                <a:cs typeface="Arial" panose="020B0604020202020204" pitchFamily="34" charset="0"/>
              </a:rPr>
              <a:t>e) spáchá-li takový čin v úmyslu zakrýt nebo usnadnit jiný trestný čin.</a:t>
            </a:r>
          </a:p>
          <a:p>
            <a:endParaRPr lang="cs-CZ" sz="1300" dirty="0">
              <a:latin typeface="Arial" panose="020B0604020202020204" pitchFamily="34" charset="0"/>
              <a:cs typeface="Arial" panose="020B0604020202020204" pitchFamily="34" charset="0"/>
            </a:endParaRPr>
          </a:p>
          <a:p>
            <a:r>
              <a:rPr lang="cs-CZ" sz="1300" dirty="0">
                <a:latin typeface="Arial" panose="020B0604020202020204" pitchFamily="34" charset="0"/>
                <a:cs typeface="Arial" panose="020B0604020202020204" pitchFamily="34" charset="0"/>
              </a:rPr>
              <a:t>(3) Odnětím svobody </a:t>
            </a:r>
            <a:r>
              <a:rPr lang="cs-CZ" sz="1300" b="1" dirty="0">
                <a:latin typeface="Arial" panose="020B0604020202020204" pitchFamily="34" charset="0"/>
                <a:cs typeface="Arial" panose="020B0604020202020204" pitchFamily="34" charset="0"/>
              </a:rPr>
              <a:t>na dvě léta až osm let nebo propadnutím majetku </a:t>
            </a:r>
            <a:r>
              <a:rPr lang="cs-CZ" sz="1300" dirty="0">
                <a:latin typeface="Arial" panose="020B0604020202020204" pitchFamily="34" charset="0"/>
                <a:cs typeface="Arial" panose="020B0604020202020204" pitchFamily="34" charset="0"/>
              </a:rPr>
              <a:t>bude pachatel potrestán,</a:t>
            </a:r>
          </a:p>
          <a:p>
            <a:r>
              <a:rPr lang="cs-CZ" sz="1300" dirty="0">
                <a:latin typeface="Arial" panose="020B0604020202020204" pitchFamily="34" charset="0"/>
                <a:cs typeface="Arial" panose="020B0604020202020204" pitchFamily="34" charset="0"/>
              </a:rPr>
              <a:t>a) spáchá-li čin uvedený v odstavci 1 jako člen organizované skupiny a za úplatu,</a:t>
            </a:r>
          </a:p>
          <a:p>
            <a:r>
              <a:rPr lang="cs-CZ" sz="1300" b="1" dirty="0">
                <a:solidFill>
                  <a:srgbClr val="FF0000"/>
                </a:solidFill>
                <a:latin typeface="Arial" panose="020B0604020202020204" pitchFamily="34" charset="0"/>
                <a:cs typeface="Arial" panose="020B0604020202020204" pitchFamily="34" charset="0"/>
              </a:rPr>
              <a:t>b) vystaví-li takovým činem nelidskému nebo ponižujícímu zacházení větší počet osob</a:t>
            </a:r>
            <a:r>
              <a:rPr lang="cs-CZ" sz="1300" b="1" dirty="0">
                <a:latin typeface="Arial" panose="020B0604020202020204" pitchFamily="34" charset="0"/>
                <a:cs typeface="Arial" panose="020B0604020202020204" pitchFamily="34" charset="0"/>
              </a:rPr>
              <a:t>,</a:t>
            </a:r>
          </a:p>
          <a:p>
            <a:r>
              <a:rPr lang="cs-CZ" sz="1300" strike="sngStrike" dirty="0">
                <a:latin typeface="Arial" panose="020B0604020202020204" pitchFamily="34" charset="0"/>
                <a:cs typeface="Arial" panose="020B0604020202020204" pitchFamily="34" charset="0"/>
              </a:rPr>
              <a:t>b</a:t>
            </a:r>
            <a:r>
              <a:rPr lang="cs-CZ" sz="1300" b="1" dirty="0">
                <a:latin typeface="Arial" panose="020B0604020202020204" pitchFamily="34" charset="0"/>
                <a:cs typeface="Arial" panose="020B0604020202020204" pitchFamily="34" charset="0"/>
              </a:rPr>
              <a:t> c)</a:t>
            </a:r>
            <a:r>
              <a:rPr lang="cs-CZ" sz="1300" dirty="0">
                <a:latin typeface="Arial" panose="020B0604020202020204" pitchFamily="34" charset="0"/>
                <a:cs typeface="Arial" panose="020B0604020202020204" pitchFamily="34" charset="0"/>
              </a:rPr>
              <a:t> vydá-li takovým činem jiného v nebezpečí smrti,</a:t>
            </a:r>
          </a:p>
          <a:p>
            <a:r>
              <a:rPr lang="cs-CZ" sz="1300" strike="sngStrike" dirty="0">
                <a:latin typeface="Arial" panose="020B0604020202020204" pitchFamily="34" charset="0"/>
                <a:cs typeface="Arial" panose="020B0604020202020204" pitchFamily="34" charset="0"/>
              </a:rPr>
              <a:t>c</a:t>
            </a:r>
            <a:r>
              <a:rPr lang="cs-CZ" sz="1300" dirty="0">
                <a:latin typeface="Arial" panose="020B0604020202020204" pitchFamily="34" charset="0"/>
                <a:cs typeface="Arial" panose="020B0604020202020204" pitchFamily="34" charset="0"/>
              </a:rPr>
              <a:t> </a:t>
            </a:r>
            <a:r>
              <a:rPr lang="cs-CZ" sz="1300" b="1" dirty="0">
                <a:latin typeface="Arial" panose="020B0604020202020204" pitchFamily="34" charset="0"/>
                <a:cs typeface="Arial" panose="020B0604020202020204" pitchFamily="34" charset="0"/>
              </a:rPr>
              <a:t>d)</a:t>
            </a:r>
            <a:r>
              <a:rPr lang="cs-CZ" sz="1300" dirty="0">
                <a:latin typeface="Arial" panose="020B0604020202020204" pitchFamily="34" charset="0"/>
                <a:cs typeface="Arial" panose="020B0604020202020204" pitchFamily="34" charset="0"/>
              </a:rPr>
              <a:t> způsobí-li takovým činem těžkou újmu na zdraví,</a:t>
            </a:r>
          </a:p>
          <a:p>
            <a:r>
              <a:rPr lang="cs-CZ" sz="1300" strike="sngStrike" dirty="0">
                <a:latin typeface="Arial" panose="020B0604020202020204" pitchFamily="34" charset="0"/>
                <a:cs typeface="Arial" panose="020B0604020202020204" pitchFamily="34" charset="0"/>
              </a:rPr>
              <a:t>d</a:t>
            </a:r>
            <a:r>
              <a:rPr lang="cs-CZ" sz="1300" dirty="0">
                <a:latin typeface="Arial" panose="020B0604020202020204" pitchFamily="34" charset="0"/>
                <a:cs typeface="Arial" panose="020B0604020202020204" pitchFamily="34" charset="0"/>
              </a:rPr>
              <a:t> </a:t>
            </a:r>
            <a:r>
              <a:rPr lang="cs-CZ" sz="1300" b="1" dirty="0">
                <a:latin typeface="Arial" panose="020B0604020202020204" pitchFamily="34" charset="0"/>
                <a:cs typeface="Arial" panose="020B0604020202020204" pitchFamily="34" charset="0"/>
              </a:rPr>
              <a:t>e)</a:t>
            </a:r>
            <a:r>
              <a:rPr lang="cs-CZ" sz="1300" dirty="0">
                <a:latin typeface="Arial" panose="020B0604020202020204" pitchFamily="34" charset="0"/>
                <a:cs typeface="Arial" panose="020B0604020202020204" pitchFamily="34" charset="0"/>
              </a:rPr>
              <a:t> získá-li takovým činem pro sebe nebo pro jiného značný prospěch,</a:t>
            </a:r>
          </a:p>
          <a:p>
            <a:r>
              <a:rPr lang="cs-CZ" sz="1300" strike="sngStrike" dirty="0">
                <a:latin typeface="Arial" panose="020B0604020202020204" pitchFamily="34" charset="0"/>
                <a:cs typeface="Arial" panose="020B0604020202020204" pitchFamily="34" charset="0"/>
              </a:rPr>
              <a:t>e</a:t>
            </a:r>
            <a:r>
              <a:rPr lang="cs-CZ" sz="1300" dirty="0">
                <a:latin typeface="Arial" panose="020B0604020202020204" pitchFamily="34" charset="0"/>
                <a:cs typeface="Arial" panose="020B0604020202020204" pitchFamily="34" charset="0"/>
              </a:rPr>
              <a:t> </a:t>
            </a:r>
            <a:r>
              <a:rPr lang="cs-CZ" sz="1300" b="1" dirty="0">
                <a:latin typeface="Arial" panose="020B0604020202020204" pitchFamily="34" charset="0"/>
                <a:cs typeface="Arial" panose="020B0604020202020204" pitchFamily="34" charset="0"/>
              </a:rPr>
              <a:t>f)</a:t>
            </a:r>
            <a:r>
              <a:rPr lang="cs-CZ" sz="1300" dirty="0">
                <a:latin typeface="Arial" panose="020B0604020202020204" pitchFamily="34" charset="0"/>
                <a:cs typeface="Arial" panose="020B0604020202020204" pitchFamily="34" charset="0"/>
              </a:rPr>
              <a:t> spáchá-li takový čin se zbraní, nebo</a:t>
            </a:r>
          </a:p>
          <a:p>
            <a:r>
              <a:rPr lang="cs-CZ" sz="1300" strike="sngStrike" dirty="0">
                <a:latin typeface="Arial" panose="020B0604020202020204" pitchFamily="34" charset="0"/>
                <a:cs typeface="Arial" panose="020B0604020202020204" pitchFamily="34" charset="0"/>
              </a:rPr>
              <a:t>f</a:t>
            </a:r>
            <a:r>
              <a:rPr lang="cs-CZ" sz="1300" dirty="0">
                <a:latin typeface="Arial" panose="020B0604020202020204" pitchFamily="34" charset="0"/>
                <a:cs typeface="Arial" panose="020B0604020202020204" pitchFamily="34" charset="0"/>
              </a:rPr>
              <a:t> </a:t>
            </a:r>
            <a:r>
              <a:rPr lang="cs-CZ" sz="1300" b="1" dirty="0">
                <a:latin typeface="Arial" panose="020B0604020202020204" pitchFamily="34" charset="0"/>
                <a:cs typeface="Arial" panose="020B0604020202020204" pitchFamily="34" charset="0"/>
              </a:rPr>
              <a:t>g)</a:t>
            </a:r>
            <a:r>
              <a:rPr lang="cs-CZ" sz="1300" dirty="0">
                <a:latin typeface="Arial" panose="020B0604020202020204" pitchFamily="34" charset="0"/>
                <a:cs typeface="Arial" panose="020B0604020202020204" pitchFamily="34" charset="0"/>
              </a:rPr>
              <a:t> spáchá-li takový čin za stavu ohrožení státu nebo za válečného stavu.</a:t>
            </a:r>
          </a:p>
          <a:p>
            <a:endParaRPr lang="cs-CZ" sz="1300" dirty="0">
              <a:latin typeface="Arial" panose="020B0604020202020204" pitchFamily="34" charset="0"/>
              <a:cs typeface="Arial" panose="020B0604020202020204" pitchFamily="34" charset="0"/>
            </a:endParaRPr>
          </a:p>
          <a:p>
            <a:r>
              <a:rPr lang="cs-CZ" sz="1300" dirty="0">
                <a:latin typeface="Arial" panose="020B0604020202020204" pitchFamily="34" charset="0"/>
                <a:cs typeface="Arial" panose="020B0604020202020204" pitchFamily="34" charset="0"/>
              </a:rPr>
              <a:t>(4) Odnětím svobody na </a:t>
            </a:r>
            <a:r>
              <a:rPr lang="cs-CZ" sz="1300" b="1" dirty="0">
                <a:latin typeface="Arial" panose="020B0604020202020204" pitchFamily="34" charset="0"/>
                <a:cs typeface="Arial" panose="020B0604020202020204" pitchFamily="34" charset="0"/>
              </a:rPr>
              <a:t>pět až dvanáct let</a:t>
            </a:r>
            <a:r>
              <a:rPr lang="cs-CZ" sz="1300" dirty="0">
                <a:latin typeface="Arial" panose="020B0604020202020204" pitchFamily="34" charset="0"/>
                <a:cs typeface="Arial" panose="020B0604020202020204" pitchFamily="34" charset="0"/>
              </a:rPr>
              <a:t>, popřípadě vedle tohoto trestu též propadnutím majetku, bude pachatel potrestán,</a:t>
            </a:r>
          </a:p>
          <a:p>
            <a:r>
              <a:rPr lang="cs-CZ" sz="1300" dirty="0">
                <a:latin typeface="Arial" panose="020B0604020202020204" pitchFamily="34" charset="0"/>
                <a:cs typeface="Arial" panose="020B0604020202020204" pitchFamily="34" charset="0"/>
              </a:rPr>
              <a:t>a) způsobí-li činem uvedeným v odstavci 1 smrt,</a:t>
            </a:r>
          </a:p>
          <a:p>
            <a:r>
              <a:rPr lang="cs-CZ" sz="1300" dirty="0">
                <a:latin typeface="Arial" panose="020B0604020202020204" pitchFamily="34" charset="0"/>
                <a:cs typeface="Arial" panose="020B0604020202020204" pitchFamily="34" charset="0"/>
              </a:rPr>
              <a:t>b) způsobí-li takovým činem těžkou újmu na zdraví nejméně dvou osob,</a:t>
            </a:r>
          </a:p>
          <a:p>
            <a:r>
              <a:rPr lang="cs-CZ" sz="1300" dirty="0">
                <a:latin typeface="Arial" panose="020B0604020202020204" pitchFamily="34" charset="0"/>
                <a:cs typeface="Arial" panose="020B0604020202020204" pitchFamily="34" charset="0"/>
              </a:rPr>
              <a:t>c) získá-li takovým činem pro sebe nebo pro jiného prospěch velkého rozsahu, nebo</a:t>
            </a:r>
          </a:p>
          <a:p>
            <a:r>
              <a:rPr lang="cs-CZ" sz="1300" dirty="0">
                <a:latin typeface="Arial" panose="020B0604020202020204" pitchFamily="34" charset="0"/>
                <a:cs typeface="Arial" panose="020B0604020202020204" pitchFamily="34" charset="0"/>
              </a:rPr>
              <a:t>d) spáchá-li takový čin jako voják za stavu ohrožení státu nebo za válečného stavu.</a:t>
            </a: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748146" y="262966"/>
            <a:ext cx="10406120"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TRESTNOST § 340 TR. Z. - nové znění v případě schválení</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3861904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86025" y="1134548"/>
            <a:ext cx="11819949" cy="6186309"/>
          </a:xfrm>
          <a:prstGeom prst="rect">
            <a:avLst/>
          </a:prstGeom>
          <a:noFill/>
        </p:spPr>
        <p:txBody>
          <a:bodyPr wrap="square" rtlCol="0">
            <a:spAutoFit/>
          </a:bodyPr>
          <a:lstStyle/>
          <a:p>
            <a:r>
              <a:rPr lang="cs-CZ" dirty="0">
                <a:latin typeface="Arial" panose="020B0604020202020204" pitchFamily="34" charset="0"/>
                <a:cs typeface="Arial" panose="020B0604020202020204" pitchFamily="34" charset="0"/>
              </a:rPr>
              <a:t>(1) Kdo v úmyslu získat neoprávněný majetkový nebo jiný prospěch pomáhá jinému k neoprávněnému pobytu na území České republiky, bude potrestán </a:t>
            </a:r>
            <a:r>
              <a:rPr lang="cs-CZ" b="1" dirty="0">
                <a:latin typeface="Arial" panose="020B0604020202020204" pitchFamily="34" charset="0"/>
                <a:cs typeface="Arial" panose="020B0604020202020204" pitchFamily="34" charset="0"/>
              </a:rPr>
              <a:t>odnětím svobody až na jeden rok nebo zákazem činnosti</a:t>
            </a:r>
            <a:r>
              <a:rPr lang="cs-CZ" dirty="0">
                <a:latin typeface="Arial" panose="020B0604020202020204" pitchFamily="34" charset="0"/>
                <a:cs typeface="Arial" panose="020B0604020202020204" pitchFamily="34" charset="0"/>
              </a:rPr>
              <a:t>.</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(2) Odnětím svobody </a:t>
            </a:r>
            <a:r>
              <a:rPr lang="cs-CZ" b="1" dirty="0">
                <a:latin typeface="Arial" panose="020B0604020202020204" pitchFamily="34" charset="0"/>
                <a:cs typeface="Arial" panose="020B0604020202020204" pitchFamily="34" charset="0"/>
              </a:rPr>
              <a:t>až na tři léta </a:t>
            </a:r>
            <a:r>
              <a:rPr lang="cs-CZ" dirty="0">
                <a:latin typeface="Arial" panose="020B0604020202020204" pitchFamily="34" charset="0"/>
                <a:cs typeface="Arial" panose="020B0604020202020204" pitchFamily="34" charset="0"/>
              </a:rPr>
              <a:t>bude pachatel potrestán, jestliže</a:t>
            </a:r>
          </a:p>
          <a:p>
            <a:r>
              <a:rPr lang="cs-CZ" dirty="0">
                <a:latin typeface="Arial" panose="020B0604020202020204" pitchFamily="34" charset="0"/>
                <a:cs typeface="Arial" panose="020B0604020202020204" pitchFamily="34" charset="0"/>
              </a:rPr>
              <a:t>a) čin uvedený v odstavci 1 zorganizuje,</a:t>
            </a:r>
          </a:p>
          <a:p>
            <a:r>
              <a:rPr lang="cs-CZ" dirty="0">
                <a:latin typeface="Arial" panose="020B0604020202020204" pitchFamily="34" charset="0"/>
                <a:cs typeface="Arial" panose="020B0604020202020204" pitchFamily="34" charset="0"/>
              </a:rPr>
              <a:t>b) spáchá takový čin jako člen organizované skupiny,</a:t>
            </a:r>
          </a:p>
          <a:p>
            <a:r>
              <a:rPr lang="cs-CZ" dirty="0">
                <a:latin typeface="Arial" panose="020B0604020202020204" pitchFamily="34" charset="0"/>
                <a:cs typeface="Arial" panose="020B0604020202020204" pitchFamily="34" charset="0"/>
              </a:rPr>
              <a:t>c) spáchá takový čin opětovně, nebo</a:t>
            </a:r>
          </a:p>
          <a:p>
            <a:r>
              <a:rPr lang="cs-CZ" dirty="0">
                <a:latin typeface="Arial" panose="020B0604020202020204" pitchFamily="34" charset="0"/>
                <a:cs typeface="Arial" panose="020B0604020202020204" pitchFamily="34" charset="0"/>
              </a:rPr>
              <a:t>d) spáchá takový čin v úmyslu zakrýt nebo usnadnit jiný trestný čin.</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(3) Odnětím svobody na</a:t>
            </a:r>
            <a:r>
              <a:rPr lang="cs-CZ" b="1" dirty="0">
                <a:latin typeface="Arial" panose="020B0604020202020204" pitchFamily="34" charset="0"/>
                <a:cs typeface="Arial" panose="020B0604020202020204" pitchFamily="34" charset="0"/>
              </a:rPr>
              <a:t> šest měsíců až pět let, propadnutím majetku nebo peněžitým trestem </a:t>
            </a:r>
            <a:r>
              <a:rPr lang="cs-CZ" dirty="0">
                <a:latin typeface="Arial" panose="020B0604020202020204" pitchFamily="34" charset="0"/>
                <a:cs typeface="Arial" panose="020B0604020202020204" pitchFamily="34" charset="0"/>
              </a:rPr>
              <a:t>bude pachatel potrestán,</a:t>
            </a:r>
          </a:p>
          <a:p>
            <a:r>
              <a:rPr lang="cs-CZ" dirty="0">
                <a:latin typeface="Arial" panose="020B0604020202020204" pitchFamily="34" charset="0"/>
                <a:cs typeface="Arial" panose="020B0604020202020204" pitchFamily="34" charset="0"/>
              </a:rPr>
              <a:t>a) získá-li činem uvedeným v odstavci 1 pro sebe nebo pro jiného značný prospěch, nebo</a:t>
            </a:r>
          </a:p>
          <a:p>
            <a:r>
              <a:rPr lang="cs-CZ" dirty="0">
                <a:latin typeface="Arial" panose="020B0604020202020204" pitchFamily="34" charset="0"/>
                <a:cs typeface="Arial" panose="020B0604020202020204" pitchFamily="34" charset="0"/>
              </a:rPr>
              <a:t>b) spáchá-li takový čin za stavu ohrožení státu nebo za válečného stavu.</a:t>
            </a:r>
          </a:p>
          <a:p>
            <a:endParaRPr lang="cs-CZ" dirty="0">
              <a:latin typeface="Arial" panose="020B0604020202020204" pitchFamily="34" charset="0"/>
              <a:cs typeface="Arial" panose="020B0604020202020204" pitchFamily="34" charset="0"/>
            </a:endParaRPr>
          </a:p>
          <a:p>
            <a:r>
              <a:rPr lang="cs-CZ" dirty="0">
                <a:latin typeface="Arial" panose="020B0604020202020204" pitchFamily="34" charset="0"/>
                <a:cs typeface="Arial" panose="020B0604020202020204" pitchFamily="34" charset="0"/>
              </a:rPr>
              <a:t>(4) Odnětím svobody na </a:t>
            </a:r>
            <a:r>
              <a:rPr lang="cs-CZ" b="1" dirty="0">
                <a:latin typeface="Arial" panose="020B0604020202020204" pitchFamily="34" charset="0"/>
                <a:cs typeface="Arial" panose="020B0604020202020204" pitchFamily="34" charset="0"/>
              </a:rPr>
              <a:t>dvě léta až osm let</a:t>
            </a:r>
            <a:r>
              <a:rPr lang="cs-CZ" dirty="0">
                <a:latin typeface="Arial" panose="020B0604020202020204" pitchFamily="34" charset="0"/>
                <a:cs typeface="Arial" panose="020B0604020202020204" pitchFamily="34" charset="0"/>
              </a:rPr>
              <a:t>, popřípadě vedle tohoto trestu též propadnutím majetku, bude pachatel potrestán,</a:t>
            </a:r>
          </a:p>
          <a:p>
            <a:r>
              <a:rPr lang="cs-CZ" dirty="0">
                <a:latin typeface="Arial" panose="020B0604020202020204" pitchFamily="34" charset="0"/>
                <a:cs typeface="Arial" panose="020B0604020202020204" pitchFamily="34" charset="0"/>
              </a:rPr>
              <a:t>a) získá-li činem uvedeným v odstavci 1 pro sebe nebo pro jiného prospěch velkého rozsahu, nebo</a:t>
            </a:r>
          </a:p>
          <a:p>
            <a:r>
              <a:rPr lang="cs-CZ" dirty="0">
                <a:latin typeface="Arial" panose="020B0604020202020204" pitchFamily="34" charset="0"/>
                <a:cs typeface="Arial" panose="020B0604020202020204" pitchFamily="34" charset="0"/>
              </a:rPr>
              <a:t>b) spáchá-li takový čin jako voják za stavu ohrožení státu nebo za válečného stavu.</a:t>
            </a: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a:p>
            <a:pPr algn="just"/>
            <a:endParaRPr lang="cs-CZ"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2282543" y="423423"/>
            <a:ext cx="7438506"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TRESTNOST § 341 TR. Z. - beze změn</a:t>
            </a:r>
          </a:p>
          <a:p>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440399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MOŽNOSTI VEDENÍ TRESTNÍHO ŘIZENÍ</a:t>
            </a:r>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2282543" y="262966"/>
            <a:ext cx="7884690"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2800" b="1" dirty="0">
              <a:solidFill>
                <a:schemeClr val="bg1"/>
              </a:solidFill>
              <a:latin typeface="+mn-lt"/>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pic>
        <p:nvPicPr>
          <p:cNvPr id="6" name="Obrázek 5">
            <a:extLst>
              <a:ext uri="{FF2B5EF4-FFF2-40B4-BE49-F238E27FC236}">
                <a16:creationId xmlns:a16="http://schemas.microsoft.com/office/drawing/2014/main" id="{561B6D20-80D5-42D3-AC32-0480234C1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70" y="2244600"/>
            <a:ext cx="5000854" cy="3629851"/>
          </a:xfrm>
          <a:prstGeom prst="rect">
            <a:avLst/>
          </a:prstGeom>
        </p:spPr>
      </p:pic>
      <p:pic>
        <p:nvPicPr>
          <p:cNvPr id="17" name="Obrázek 16">
            <a:extLst>
              <a:ext uri="{FF2B5EF4-FFF2-40B4-BE49-F238E27FC236}">
                <a16:creationId xmlns:a16="http://schemas.microsoft.com/office/drawing/2014/main" id="{3245F33F-EE8B-4243-8929-7553C41D5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0185" y="2211955"/>
            <a:ext cx="5865830" cy="3629850"/>
          </a:xfrm>
          <a:prstGeom prst="rect">
            <a:avLst/>
          </a:prstGeom>
        </p:spPr>
      </p:pic>
      <p:sp>
        <p:nvSpPr>
          <p:cNvPr id="20" name="TextovéPole 19">
            <a:extLst>
              <a:ext uri="{FF2B5EF4-FFF2-40B4-BE49-F238E27FC236}">
                <a16:creationId xmlns:a16="http://schemas.microsoft.com/office/drawing/2014/main" id="{C8F068E1-F9F2-45A2-A986-C5DF6D2C326A}"/>
              </a:ext>
            </a:extLst>
          </p:cNvPr>
          <p:cNvSpPr txBox="1"/>
          <p:nvPr/>
        </p:nvSpPr>
        <p:spPr>
          <a:xfrm>
            <a:off x="205740" y="1240341"/>
            <a:ext cx="11740275" cy="584775"/>
          </a:xfrm>
          <a:prstGeom prst="rect">
            <a:avLst/>
          </a:prstGeom>
          <a:noFill/>
        </p:spPr>
        <p:txBody>
          <a:bodyPr wrap="square" rtlCol="0">
            <a:spAutoFit/>
          </a:bodyPr>
          <a:lstStyle/>
          <a:p>
            <a:r>
              <a:rPr lang="cs-CZ" sz="3200" dirty="0" smtClean="0"/>
              <a:t>  </a:t>
            </a:r>
            <a:r>
              <a:rPr lang="cs-CZ" sz="2400" b="1" u="sng" dirty="0" smtClean="0">
                <a:latin typeface="Arial" panose="020B0604020202020204" pitchFamily="34" charset="0"/>
                <a:cs typeface="Arial" panose="020B0604020202020204" pitchFamily="34" charset="0"/>
              </a:rPr>
              <a:t>předání </a:t>
            </a:r>
            <a:r>
              <a:rPr lang="cs-CZ" sz="2400" b="1" u="sng" dirty="0">
                <a:latin typeface="Arial" panose="020B0604020202020204" pitchFamily="34" charset="0"/>
                <a:cs typeface="Arial" panose="020B0604020202020204" pitchFamily="34" charset="0"/>
              </a:rPr>
              <a:t>trestního řízení do ciziny</a:t>
            </a:r>
            <a:r>
              <a:rPr lang="cs-CZ" sz="2400" b="1" dirty="0">
                <a:latin typeface="Arial" panose="020B0604020202020204" pitchFamily="34" charset="0"/>
                <a:cs typeface="Arial" panose="020B0604020202020204" pitchFamily="34" charset="0"/>
              </a:rPr>
              <a:t>  </a:t>
            </a:r>
            <a:r>
              <a:rPr lang="cs-CZ" sz="2400" b="1" dirty="0" smtClean="0">
                <a:latin typeface="Arial" panose="020B0604020202020204" pitchFamily="34" charset="0"/>
                <a:cs typeface="Arial" panose="020B0604020202020204" pitchFamily="34" charset="0"/>
              </a:rPr>
              <a:t>     </a:t>
            </a:r>
            <a:r>
              <a:rPr lang="cs-CZ" sz="2400" b="1" dirty="0">
                <a:latin typeface="Arial" panose="020B0604020202020204" pitchFamily="34" charset="0"/>
                <a:cs typeface="Arial" panose="020B0604020202020204" pitchFamily="34" charset="0"/>
              </a:rPr>
              <a:t>/   </a:t>
            </a:r>
            <a:r>
              <a:rPr lang="cs-CZ" sz="2400" b="1" dirty="0" smtClean="0">
                <a:latin typeface="Arial" panose="020B0604020202020204" pitchFamily="34" charset="0"/>
                <a:cs typeface="Arial" panose="020B0604020202020204" pitchFamily="34" charset="0"/>
              </a:rPr>
              <a:t>     </a:t>
            </a:r>
            <a:r>
              <a:rPr lang="cs-CZ" sz="2400" b="1" u="sng" dirty="0">
                <a:latin typeface="Arial" panose="020B0604020202020204" pitchFamily="34" charset="0"/>
                <a:cs typeface="Arial" panose="020B0604020202020204" pitchFamily="34" charset="0"/>
              </a:rPr>
              <a:t>vedení celého trestního řízení v ČR</a:t>
            </a:r>
          </a:p>
        </p:txBody>
      </p:sp>
    </p:spTree>
    <p:extLst>
      <p:ext uri="{BB962C8B-B14F-4D97-AF65-F5344CB8AC3E}">
        <p14:creationId xmlns:p14="http://schemas.microsoft.com/office/powerpoint/2010/main" val="347133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19001"/>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399570" y="1150313"/>
            <a:ext cx="11257109" cy="2246769"/>
          </a:xfrm>
          <a:prstGeom prst="rect">
            <a:avLst/>
          </a:prstGeom>
          <a:noFill/>
        </p:spPr>
        <p:txBody>
          <a:bodyPr wrap="square" rtlCol="0">
            <a:spAutoFit/>
          </a:bodyPr>
          <a:lstStyle/>
          <a:p>
            <a:pPr algn="just"/>
            <a:r>
              <a:rPr lang="cs-CZ" sz="2000" dirty="0">
                <a:solidFill>
                  <a:srgbClr val="000000"/>
                </a:solidFill>
                <a:latin typeface="Arial" panose="020B0604020202020204" pitchFamily="34" charset="0"/>
                <a:ea typeface="Times New Roman" panose="02020603050405020304" pitchFamily="18" charset="0"/>
              </a:rPr>
              <a:t>Oblast nelegální migrace nepatřila v ČR do roku 2015 mezi prioritní témata diskusí ve veřejném životě. Po vypuknutí tzv. „migrační krize“, se však náhled celé společnosti zásadně změnil. Od té doby je nelegální migrace </a:t>
            </a:r>
            <a:r>
              <a:rPr lang="cs-CZ" sz="2000" dirty="0" smtClean="0">
                <a:solidFill>
                  <a:srgbClr val="000000"/>
                </a:solidFill>
                <a:latin typeface="Arial" panose="020B0604020202020204" pitchFamily="34" charset="0"/>
                <a:ea typeface="Times New Roman" panose="02020603050405020304" pitchFamily="18" charset="0"/>
              </a:rPr>
              <a:t>veřejností konstantně </a:t>
            </a:r>
            <a:r>
              <a:rPr lang="cs-CZ" sz="2000" dirty="0">
                <a:solidFill>
                  <a:srgbClr val="000000"/>
                </a:solidFill>
                <a:latin typeface="Arial" panose="020B0604020202020204" pitchFamily="34" charset="0"/>
                <a:ea typeface="Times New Roman" panose="02020603050405020304" pitchFamily="18" charset="0"/>
              </a:rPr>
              <a:t>vnímána jako </a:t>
            </a:r>
            <a:r>
              <a:rPr lang="cs-CZ" sz="2000" dirty="0" smtClean="0">
                <a:solidFill>
                  <a:srgbClr val="000000"/>
                </a:solidFill>
                <a:latin typeface="Arial" panose="020B0604020202020204" pitchFamily="34" charset="0"/>
                <a:ea typeface="Times New Roman" panose="02020603050405020304" pitchFamily="18" charset="0"/>
              </a:rPr>
              <a:t>jedna z hlavních bezpečnostních hrozeb. Téma migrace se objevilo ve volebních programech většiny politických subjektů kandidujících ve volbách do Poslanecké sněmovny Parlamentu </a:t>
            </a:r>
            <a:r>
              <a:rPr lang="cs-CZ" sz="2000" dirty="0">
                <a:solidFill>
                  <a:srgbClr val="000000"/>
                </a:solidFill>
                <a:latin typeface="Arial" panose="020B0604020202020204" pitchFamily="34" charset="0"/>
                <a:ea typeface="Times New Roman" panose="02020603050405020304" pitchFamily="18" charset="0"/>
              </a:rPr>
              <a:t>Č</a:t>
            </a:r>
            <a:r>
              <a:rPr lang="cs-CZ" sz="2000" dirty="0" smtClean="0">
                <a:solidFill>
                  <a:srgbClr val="000000"/>
                </a:solidFill>
                <a:latin typeface="Arial" panose="020B0604020202020204" pitchFamily="34" charset="0"/>
                <a:ea typeface="Times New Roman" panose="02020603050405020304" pitchFamily="18" charset="0"/>
              </a:rPr>
              <a:t>eské republiky 2021 (např. odmítnutí kvót na přerozdělování uprchlíků v rámci EU, svobodné zvolení vlastní migrační politiky, aktivní potlačování nelegální migrace).</a:t>
            </a: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5"/>
            <a:ext cx="1238250" cy="23808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2236054" y="262966"/>
            <a:ext cx="8191180"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smtClean="0">
                <a:solidFill>
                  <a:schemeClr val="bg1"/>
                </a:solidFill>
                <a:latin typeface="+mn-lt"/>
                <a:cs typeface="Arial" panose="020B0604020202020204" pitchFamily="34" charset="0"/>
              </a:rPr>
              <a:t>                        </a:t>
            </a:r>
            <a:r>
              <a:rPr lang="cs-CZ" sz="2800" b="1" dirty="0" smtClean="0">
                <a:solidFill>
                  <a:schemeClr val="bg1"/>
                </a:solidFill>
                <a:latin typeface="Arial" panose="020B0604020202020204" pitchFamily="34" charset="0"/>
                <a:cs typeface="Arial" panose="020B0604020202020204" pitchFamily="34" charset="0"/>
              </a:rPr>
              <a:t>TÉMA NELEGÁLNÍ MIGRACE</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pic>
        <p:nvPicPr>
          <p:cNvPr id="11" name="Obrázek 10">
            <a:extLst>
              <a:ext uri="{FF2B5EF4-FFF2-40B4-BE49-F238E27FC236}">
                <a16:creationId xmlns:a16="http://schemas.microsoft.com/office/drawing/2014/main" id="{F3F6FCA0-6538-49B3-82C1-3BB39E247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93" y="3569879"/>
            <a:ext cx="4798061" cy="2610705"/>
          </a:xfrm>
          <a:prstGeom prst="rect">
            <a:avLst/>
          </a:prstGeom>
        </p:spPr>
      </p:pic>
    </p:spTree>
    <p:extLst>
      <p:ext uri="{BB962C8B-B14F-4D97-AF65-F5344CB8AC3E}">
        <p14:creationId xmlns:p14="http://schemas.microsoft.com/office/powerpoint/2010/main" val="18462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6346"/>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800" b="1" dirty="0">
                <a:solidFill>
                  <a:schemeClr val="bg1"/>
                </a:solidFill>
              </a:rPr>
              <a:t>        </a:t>
            </a:r>
          </a:p>
        </p:txBody>
      </p:sp>
      <p:sp>
        <p:nvSpPr>
          <p:cNvPr id="4" name="Obdélník 3"/>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50109" y="6353381"/>
            <a:ext cx="350076" cy="389548"/>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500185" y="6353381"/>
            <a:ext cx="2712798" cy="338554"/>
          </a:xfrm>
          <a:prstGeom prst="rect">
            <a:avLst/>
          </a:prstGeom>
          <a:noFill/>
          <a:effectLst/>
        </p:spPr>
        <p:txBody>
          <a:bodyPr wrap="squar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
        <p:nvSpPr>
          <p:cNvPr id="7" name="Obdélník 6"/>
          <p:cNvSpPr/>
          <p:nvPr/>
        </p:nvSpPr>
        <p:spPr>
          <a:xfrm>
            <a:off x="4301399" y="2533886"/>
            <a:ext cx="5906630" cy="923330"/>
          </a:xfrm>
          <a:prstGeom prst="rect">
            <a:avLst/>
          </a:prstGeom>
          <a:effectLst/>
        </p:spPr>
        <p:txBody>
          <a:bodyPr wrap="square">
            <a:spAutoFit/>
          </a:bodyPr>
          <a:lstStyle/>
          <a:p>
            <a:r>
              <a:rPr lang="cs-CZ" sz="36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DĚKUJI ZA POZORNOST!</a:t>
            </a:r>
          </a:p>
          <a:p>
            <a:endParaRPr lang="cs-CZ" dirty="0"/>
          </a:p>
        </p:txBody>
      </p:sp>
      <p:sp>
        <p:nvSpPr>
          <p:cNvPr id="8" name="Obdélník 7"/>
          <p:cNvSpPr/>
          <p:nvPr/>
        </p:nvSpPr>
        <p:spPr>
          <a:xfrm>
            <a:off x="8104909" y="4408442"/>
            <a:ext cx="3652629" cy="1846659"/>
          </a:xfrm>
          <a:prstGeom prst="rect">
            <a:avLst/>
          </a:prstGeom>
          <a:effectLst/>
        </p:spPr>
        <p:txBody>
          <a:bodyPr wrap="square">
            <a:spAutoFit/>
          </a:bodyPr>
          <a:lstStyle/>
          <a:p>
            <a:r>
              <a:rPr lang="cs-CZ" sz="2000" b="1" dirty="0" smtClean="0">
                <a:solidFill>
                  <a:schemeClr val="bg1"/>
                </a:solidFill>
                <a:effectLst>
                  <a:glow rad="101600">
                    <a:schemeClr val="tx1">
                      <a:alpha val="60000"/>
                    </a:schemeClr>
                  </a:glow>
                </a:effectLst>
                <a:latin typeface="Arial" panose="020B0604020202020204" pitchFamily="34" charset="0"/>
                <a:cs typeface="Arial" panose="020B0604020202020204" pitchFamily="34" charset="0"/>
              </a:rPr>
              <a:t>plk. Mgr. Ondřej </a:t>
            </a:r>
            <a:r>
              <a:rPr lang="cs-CZ" sz="2000" b="1" dirty="0">
                <a:solidFill>
                  <a:schemeClr val="bg1"/>
                </a:solidFill>
                <a:effectLst>
                  <a:glow rad="101600">
                    <a:schemeClr val="tx1">
                      <a:alpha val="60000"/>
                    </a:schemeClr>
                  </a:glow>
                </a:effectLst>
                <a:latin typeface="Arial" panose="020B0604020202020204" pitchFamily="34" charset="0"/>
                <a:cs typeface="Arial" panose="020B0604020202020204" pitchFamily="34" charset="0"/>
              </a:rPr>
              <a:t>PAŠEK</a:t>
            </a:r>
          </a:p>
          <a:p>
            <a:r>
              <a:rPr lang="cs-CZ" dirty="0">
                <a:latin typeface="Arial" panose="020B0604020202020204" pitchFamily="34" charset="0"/>
                <a:cs typeface="Arial" panose="020B0604020202020204" pitchFamily="34" charset="0"/>
              </a:rPr>
              <a:t>vedoucí 1. oddělení O2</a:t>
            </a:r>
          </a:p>
          <a:p>
            <a:endParaRPr lang="cs-CZ" dirty="0">
              <a:latin typeface="Arial" panose="020B0604020202020204" pitchFamily="34" charset="0"/>
              <a:cs typeface="Arial" panose="020B0604020202020204" pitchFamily="34" charset="0"/>
            </a:endParaRPr>
          </a:p>
          <a:p>
            <a:pPr>
              <a:tabLst>
                <a:tab pos="809625" algn="l"/>
              </a:tabLst>
            </a:pPr>
            <a:r>
              <a:rPr lang="cs-CZ" dirty="0">
                <a:latin typeface="Arial" panose="020B0604020202020204" pitchFamily="34" charset="0"/>
                <a:cs typeface="Arial" panose="020B0604020202020204" pitchFamily="34" charset="0"/>
              </a:rPr>
              <a:t>Tel.:        +420 603 191 254  </a:t>
            </a:r>
          </a:p>
          <a:p>
            <a:pPr>
              <a:tabLst>
                <a:tab pos="809625" algn="l"/>
              </a:tabLst>
            </a:pPr>
            <a:r>
              <a:rPr lang="cs-CZ" dirty="0">
                <a:latin typeface="Arial" panose="020B0604020202020204" pitchFamily="34" charset="0"/>
                <a:cs typeface="Arial" panose="020B0604020202020204" pitchFamily="34" charset="0"/>
              </a:rPr>
              <a:t>E-mail: 	ondrej.pasek@pcr.cz</a:t>
            </a:r>
          </a:p>
          <a:p>
            <a:endParaRPr lang="cs-CZ" dirty="0"/>
          </a:p>
        </p:txBody>
      </p: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372" y="1879415"/>
            <a:ext cx="2049741" cy="2374471"/>
          </a:xfrm>
          <a:prstGeom prst="rect">
            <a:avLst/>
          </a:prstGeom>
          <a:ln>
            <a:noFill/>
          </a:ln>
          <a:effectLst>
            <a:outerShdw blurRad="63500" sx="103000" sy="103000" algn="ctr" rotWithShape="0">
              <a:prstClr val="black">
                <a:alpha val="35000"/>
              </a:prstClr>
            </a:outerShdw>
          </a:effectLst>
        </p:spPr>
      </p:pic>
      <p:sp>
        <p:nvSpPr>
          <p:cNvPr id="10" name="Obdélník 9"/>
          <p:cNvSpPr/>
          <p:nvPr/>
        </p:nvSpPr>
        <p:spPr>
          <a:xfrm>
            <a:off x="150109" y="4408442"/>
            <a:ext cx="5544268" cy="1477328"/>
          </a:xfrm>
          <a:prstGeom prst="rect">
            <a:avLst/>
          </a:prstGeom>
        </p:spPr>
        <p:txBody>
          <a:bodyPr wrap="square">
            <a:spAutoFit/>
          </a:bodyPr>
          <a:lstStyle/>
          <a:p>
            <a:pPr algn="ctr"/>
            <a:r>
              <a:rPr lang="cs-CZ" dirty="0">
                <a:latin typeface="Arial" panose="020B0604020202020204" pitchFamily="34" charset="0"/>
                <a:cs typeface="Arial" panose="020B0604020202020204" pitchFamily="34" charset="0"/>
              </a:rPr>
              <a:t>POLICIE ČESKÉ REPUBLIKY</a:t>
            </a:r>
          </a:p>
          <a:p>
            <a:pPr algn="ctr"/>
            <a:r>
              <a:rPr lang="cs-CZ" dirty="0">
                <a:latin typeface="Arial" panose="020B0604020202020204" pitchFamily="34" charset="0"/>
                <a:cs typeface="Arial" panose="020B0604020202020204" pitchFamily="34" charset="0"/>
              </a:rPr>
              <a:t>NÁRODNÍ CENTRÁLA PROTI ORGANIZOVANÉMU ZLOČINU</a:t>
            </a:r>
          </a:p>
          <a:p>
            <a:pPr algn="ctr"/>
            <a:r>
              <a:rPr lang="cs-CZ" dirty="0">
                <a:latin typeface="Arial" panose="020B0604020202020204" pitchFamily="34" charset="0"/>
                <a:cs typeface="Arial" panose="020B0604020202020204" pitchFamily="34" charset="0"/>
              </a:rPr>
              <a:t>Sekce zločineckých struktur</a:t>
            </a:r>
          </a:p>
          <a:p>
            <a:pPr algn="ctr"/>
            <a:r>
              <a:rPr lang="cs-CZ" dirty="0">
                <a:latin typeface="Arial" panose="020B0604020202020204" pitchFamily="34" charset="0"/>
                <a:cs typeface="Arial" panose="020B0604020202020204" pitchFamily="34" charset="0"/>
              </a:rPr>
              <a:t>Odbor obchodu s lidmi a nelegální migrace</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031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625327" y="161614"/>
            <a:ext cx="8442301"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POČTY ZAJIŠTĚNÝCH MIGRANTŮ NA ÚZEMÍ ČR</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graphicFrame>
        <p:nvGraphicFramePr>
          <p:cNvPr id="13" name="Graf 12">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731996696"/>
              </p:ext>
            </p:extLst>
          </p:nvPr>
        </p:nvGraphicFramePr>
        <p:xfrm>
          <a:off x="354396" y="1108844"/>
          <a:ext cx="10984164" cy="48770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ovéPole 2"/>
          <p:cNvSpPr txBox="1"/>
          <p:nvPr/>
        </p:nvSpPr>
        <p:spPr>
          <a:xfrm>
            <a:off x="291994" y="5985863"/>
            <a:ext cx="1897956" cy="492443"/>
          </a:xfrm>
          <a:prstGeom prst="rect">
            <a:avLst/>
          </a:prstGeom>
          <a:noFill/>
        </p:spPr>
        <p:txBody>
          <a:bodyPr wrap="square" rtlCol="0">
            <a:spAutoFit/>
          </a:bodyPr>
          <a:lstStyle/>
          <a:p>
            <a:r>
              <a:rPr lang="cs-CZ" sz="800" dirty="0">
                <a:solidFill>
                  <a:srgbClr val="000000"/>
                </a:solidFill>
                <a:latin typeface="Arial"/>
                <a:ea typeface="DejaVu Sans"/>
              </a:rPr>
              <a:t>Zdroj: statistiky ŘSCP  </a:t>
            </a:r>
          </a:p>
          <a:p>
            <a:endParaRPr lang="cs-CZ" dirty="0"/>
          </a:p>
        </p:txBody>
      </p:sp>
    </p:spTree>
    <p:extLst>
      <p:ext uri="{BB962C8B-B14F-4D97-AF65-F5344CB8AC3E}">
        <p14:creationId xmlns:p14="http://schemas.microsoft.com/office/powerpoint/2010/main" val="285219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459970" y="148892"/>
            <a:ext cx="11272059"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POČTY ZAJIŠTĚNÝCH MIGRANTŮ </a:t>
            </a:r>
            <a:r>
              <a:rPr lang="cs-CZ" sz="2800" b="1" dirty="0" smtClean="0">
                <a:solidFill>
                  <a:schemeClr val="bg1"/>
                </a:solidFill>
                <a:latin typeface="Arial" panose="020B0604020202020204" pitchFamily="34" charset="0"/>
                <a:cs typeface="Arial" panose="020B0604020202020204" pitchFamily="34" charset="0"/>
              </a:rPr>
              <a:t>PŘI VSTUPU DO MAĎARSKA</a:t>
            </a:r>
            <a:endParaRPr lang="cs-CZ" sz="2800" b="1" dirty="0">
              <a:solidFill>
                <a:schemeClr val="bg1"/>
              </a:solidFill>
              <a:latin typeface="Arial" panose="020B0604020202020204" pitchFamily="34" charset="0"/>
              <a:cs typeface="Arial" panose="020B0604020202020204" pitchFamily="34" charset="0"/>
            </a:endParaRP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graphicFrame>
        <p:nvGraphicFramePr>
          <p:cNvPr id="13" name="Graf 12">
            <a:extLst>
              <a:ext uri="{FF2B5EF4-FFF2-40B4-BE49-F238E27FC236}">
                <a16:creationId xmlns:a16="http://schemas.microsoft.com/office/drawing/2014/main" id="{F462726D-6685-48B3-86A3-CBDB794710D3}"/>
              </a:ext>
            </a:extLst>
          </p:cNvPr>
          <p:cNvGraphicFramePr>
            <a:graphicFrameLocks/>
          </p:cNvGraphicFramePr>
          <p:nvPr>
            <p:extLst>
              <p:ext uri="{D42A27DB-BD31-4B8C-83A1-F6EECF244321}">
                <p14:modId xmlns:p14="http://schemas.microsoft.com/office/powerpoint/2010/main" val="3976840558"/>
              </p:ext>
            </p:extLst>
          </p:nvPr>
        </p:nvGraphicFramePr>
        <p:xfrm>
          <a:off x="276625" y="1150313"/>
          <a:ext cx="11480913" cy="48816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ovéPole 2"/>
          <p:cNvSpPr txBox="1"/>
          <p:nvPr/>
        </p:nvSpPr>
        <p:spPr>
          <a:xfrm>
            <a:off x="207469" y="6031966"/>
            <a:ext cx="2259106" cy="492443"/>
          </a:xfrm>
          <a:prstGeom prst="rect">
            <a:avLst/>
          </a:prstGeom>
          <a:noFill/>
        </p:spPr>
        <p:txBody>
          <a:bodyPr wrap="square" rtlCol="0">
            <a:spAutoFit/>
          </a:bodyPr>
          <a:lstStyle/>
          <a:p>
            <a:r>
              <a:rPr lang="cs-CZ" sz="800" dirty="0">
                <a:solidFill>
                  <a:srgbClr val="000000"/>
                </a:solidFill>
                <a:latin typeface="Arial"/>
                <a:ea typeface="DejaVu Sans"/>
              </a:rPr>
              <a:t>Zdroj: </a:t>
            </a:r>
            <a:r>
              <a:rPr lang="cs-CZ" sz="800" dirty="0" smtClean="0">
                <a:solidFill>
                  <a:srgbClr val="000000"/>
                </a:solidFill>
                <a:latin typeface="Arial"/>
                <a:ea typeface="DejaVu Sans"/>
              </a:rPr>
              <a:t>statistiky pol. orgánu NNI Maďarsko  </a:t>
            </a:r>
            <a:endParaRPr lang="cs-CZ" sz="800" dirty="0">
              <a:solidFill>
                <a:srgbClr val="000000"/>
              </a:solidFill>
              <a:latin typeface="Arial"/>
              <a:ea typeface="DejaVu Sans"/>
            </a:endParaRPr>
          </a:p>
          <a:p>
            <a:endParaRPr lang="cs-CZ" dirty="0"/>
          </a:p>
        </p:txBody>
      </p:sp>
    </p:spTree>
    <p:extLst>
      <p:ext uri="{BB962C8B-B14F-4D97-AF65-F5344CB8AC3E}">
        <p14:creationId xmlns:p14="http://schemas.microsoft.com/office/powerpoint/2010/main" val="32335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5900" y="1612906"/>
            <a:ext cx="9225600" cy="677108"/>
          </a:xfrm>
          <a:prstGeom prst="rect">
            <a:avLst/>
          </a:prstGeom>
          <a:noFill/>
        </p:spPr>
        <p:txBody>
          <a:bodyPr wrap="square" rtlCol="0">
            <a:spAutoFit/>
          </a:bodyPr>
          <a:lstStyle/>
          <a:p>
            <a:endParaRPr lang="cs-CZ" dirty="0"/>
          </a:p>
          <a:p>
            <a:pPr algn="just"/>
            <a:endParaRPr lang="cs-CZ" sz="2000"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895033" y="134032"/>
            <a:ext cx="8401933"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TRASY NELEGÁLNÍ MIGRACE</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pic>
        <p:nvPicPr>
          <p:cNvPr id="11" name="Obrázek 10">
            <a:extLst>
              <a:ext uri="{FF2B5EF4-FFF2-40B4-BE49-F238E27FC236}">
                <a16:creationId xmlns:a16="http://schemas.microsoft.com/office/drawing/2014/main" id="{DE76860D-3B8D-42CF-B586-E697D3091203}"/>
              </a:ext>
            </a:extLst>
          </p:cNvPr>
          <p:cNvPicPr>
            <a:picLocks noChangeAspect="1"/>
          </p:cNvPicPr>
          <p:nvPr/>
        </p:nvPicPr>
        <p:blipFill rotWithShape="1">
          <a:blip r:embed="rId3">
            <a:extLst>
              <a:ext uri="{28A0092B-C50C-407E-A947-70E740481C1C}">
                <a14:useLocalDpi xmlns:a14="http://schemas.microsoft.com/office/drawing/2010/main" val="0"/>
              </a:ext>
            </a:extLst>
          </a:blip>
          <a:srcRect l="18691" t="202" r="151"/>
          <a:stretch/>
        </p:blipFill>
        <p:spPr>
          <a:xfrm>
            <a:off x="1406590" y="1013942"/>
            <a:ext cx="9378820" cy="5339439"/>
          </a:xfrm>
          <a:prstGeom prst="rect">
            <a:avLst/>
          </a:prstGeom>
          <a:ln>
            <a:noFill/>
          </a:ln>
        </p:spPr>
      </p:pic>
    </p:spTree>
    <p:extLst>
      <p:ext uri="{BB962C8B-B14F-4D97-AF65-F5344CB8AC3E}">
        <p14:creationId xmlns:p14="http://schemas.microsoft.com/office/powerpoint/2010/main" val="17831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TextovéPole 7"/>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938084"/>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2" name="Nadpis 1"/>
          <p:cNvSpPr txBox="1">
            <a:spLocks/>
          </p:cNvSpPr>
          <p:nvPr/>
        </p:nvSpPr>
        <p:spPr>
          <a:xfrm>
            <a:off x="0" y="262966"/>
            <a:ext cx="12191999"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2800" b="1" dirty="0">
                <a:solidFill>
                  <a:schemeClr val="bg1"/>
                </a:solidFill>
                <a:latin typeface="Arial" panose="020B0604020202020204" pitchFamily="34" charset="0"/>
                <a:cs typeface="Arial" panose="020B0604020202020204" pitchFamily="34" charset="0"/>
              </a:rPr>
              <a:t>POLICEJNÍ ÚTVARY ZABÝVAJÍCÍ SE ODHALOVÁNÍM NELEGÁLNÍ MIGRACE</a:t>
            </a:r>
          </a:p>
        </p:txBody>
      </p:sp>
      <p:sp>
        <p:nvSpPr>
          <p:cNvPr id="3" name="TextovéPole 2">
            <a:extLst>
              <a:ext uri="{FF2B5EF4-FFF2-40B4-BE49-F238E27FC236}">
                <a16:creationId xmlns:a16="http://schemas.microsoft.com/office/drawing/2014/main" id="{B21E92BD-9C79-4D0B-A2C8-EAD7C2A051CC}"/>
              </a:ext>
            </a:extLst>
          </p:cNvPr>
          <p:cNvSpPr txBox="1"/>
          <p:nvPr/>
        </p:nvSpPr>
        <p:spPr>
          <a:xfrm>
            <a:off x="1298602" y="1409700"/>
            <a:ext cx="9855664" cy="5262979"/>
          </a:xfrm>
          <a:prstGeom prst="rect">
            <a:avLst/>
          </a:prstGeom>
          <a:noFill/>
        </p:spPr>
        <p:txBody>
          <a:bodyPr wrap="square" rtlCol="0">
            <a:spAutoFit/>
          </a:bodyPr>
          <a:lstStyle/>
          <a:p>
            <a:r>
              <a:rPr lang="cs-CZ" sz="2000" b="1" dirty="0" smtClean="0">
                <a:latin typeface="Arial" panose="020B0604020202020204" pitchFamily="34" charset="0"/>
                <a:cs typeface="Arial" panose="020B0604020202020204" pitchFamily="34" charset="0"/>
              </a:rPr>
              <a:t>Služba </a:t>
            </a:r>
            <a:r>
              <a:rPr lang="cs-CZ" sz="2000" b="1" dirty="0">
                <a:latin typeface="Arial" panose="020B0604020202020204" pitchFamily="34" charset="0"/>
                <a:cs typeface="Arial" panose="020B0604020202020204" pitchFamily="34" charset="0"/>
              </a:rPr>
              <a:t>cizinecké policie</a:t>
            </a:r>
          </a:p>
          <a:p>
            <a:pPr algn="just"/>
            <a:r>
              <a:rPr lang="cs-CZ" sz="2000" dirty="0">
                <a:latin typeface="Arial" panose="020B0604020202020204" pitchFamily="34" charset="0"/>
                <a:cs typeface="Arial" panose="020B0604020202020204" pitchFamily="34" charset="0"/>
              </a:rPr>
              <a:t>- plní úkoly související s odhalováním nelegální migrace</a:t>
            </a:r>
          </a:p>
          <a:p>
            <a:pPr algn="just"/>
            <a:r>
              <a:rPr lang="cs-CZ" sz="2000" dirty="0">
                <a:latin typeface="Arial" panose="020B0604020202020204" pitchFamily="34" charset="0"/>
                <a:cs typeface="Arial" panose="020B0604020202020204" pitchFamily="34" charset="0"/>
              </a:rPr>
              <a:t>- uplatňuje represivní opatření vůči cizincům zdržujícím se na území České republiky v rozporu se zákonem č. 326/1999 Sb</a:t>
            </a:r>
            <a:r>
              <a:rPr lang="cs-CZ" sz="2000" dirty="0" smtClean="0">
                <a:latin typeface="Arial" panose="020B0604020202020204" pitchFamily="34" charset="0"/>
                <a:cs typeface="Arial" panose="020B0604020202020204" pitchFamily="34" charset="0"/>
              </a:rPr>
              <a:t>., o </a:t>
            </a:r>
            <a:r>
              <a:rPr lang="cs-CZ" sz="2000" dirty="0">
                <a:latin typeface="Arial" panose="020B0604020202020204" pitchFamily="34" charset="0"/>
                <a:cs typeface="Arial" panose="020B0604020202020204" pitchFamily="34" charset="0"/>
              </a:rPr>
              <a:t>pobytu cizinců na území České republiky a o změně některých zákonů</a:t>
            </a:r>
          </a:p>
          <a:p>
            <a:pPr algn="just"/>
            <a:endParaRPr lang="cs-CZ" sz="2000"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a:p>
            <a:pPr algn="just"/>
            <a:r>
              <a:rPr lang="cs-CZ" sz="2000" b="1" dirty="0">
                <a:latin typeface="Arial" panose="020B0604020202020204" pitchFamily="34" charset="0"/>
                <a:cs typeface="Arial" panose="020B0604020202020204" pitchFamily="34" charset="0"/>
              </a:rPr>
              <a:t>Národní centrála proti organizovanému zločinu SKPV</a:t>
            </a:r>
          </a:p>
          <a:p>
            <a:pPr algn="just"/>
            <a:r>
              <a:rPr lang="cs-CZ" sz="2000" dirty="0">
                <a:latin typeface="Arial" panose="020B0604020202020204" pitchFamily="34" charset="0"/>
                <a:cs typeface="Arial" panose="020B0604020202020204" pitchFamily="34" charset="0"/>
              </a:rPr>
              <a:t>Národní centrála proti organizovanému zločinu SKPV jako útvar Policie ČR s celorepublikovou působností plní rovněž úkoly v oblasti nelegální migrace. Odbor obchodu s lidmi a nelegální migrace Sekce zločineckých struktur je garantem této problematiky, provádí šetření, rozpracovává a realizuje </a:t>
            </a:r>
            <a:r>
              <a:rPr lang="cs-CZ" sz="2000" b="1" dirty="0" smtClean="0">
                <a:latin typeface="Arial" panose="020B0604020202020204" pitchFamily="34" charset="0"/>
                <a:cs typeface="Arial" panose="020B0604020202020204" pitchFamily="34" charset="0"/>
              </a:rPr>
              <a:t>organizované zločinecké </a:t>
            </a:r>
            <a:r>
              <a:rPr lang="cs-CZ" sz="2000" b="1" dirty="0">
                <a:latin typeface="Arial" panose="020B0604020202020204" pitchFamily="34" charset="0"/>
                <a:cs typeface="Arial" panose="020B0604020202020204" pitchFamily="34" charset="0"/>
              </a:rPr>
              <a:t>skupiny</a:t>
            </a:r>
            <a:r>
              <a:rPr lang="cs-CZ" sz="2000" dirty="0">
                <a:latin typeface="Arial" panose="020B0604020202020204" pitchFamily="34" charset="0"/>
                <a:cs typeface="Arial" panose="020B0604020202020204" pitchFamily="34" charset="0"/>
              </a:rPr>
              <a:t>, které páchají závažnou </a:t>
            </a:r>
            <a:r>
              <a:rPr lang="cs-CZ" sz="2000" b="1" dirty="0">
                <a:latin typeface="Arial" panose="020B0604020202020204" pitchFamily="34" charset="0"/>
                <a:cs typeface="Arial" panose="020B0604020202020204" pitchFamily="34" charset="0"/>
              </a:rPr>
              <a:t>organizovanou trestnou činnost v oblasti nelegální migrace</a:t>
            </a:r>
            <a:r>
              <a:rPr lang="cs-CZ" sz="2000" dirty="0">
                <a:latin typeface="Arial" panose="020B0604020202020204" pitchFamily="34" charset="0"/>
                <a:cs typeface="Arial" panose="020B0604020202020204" pitchFamily="34" charset="0"/>
              </a:rPr>
              <a:t>. </a:t>
            </a:r>
          </a:p>
          <a:p>
            <a:pPr algn="just"/>
            <a:endParaRPr lang="cs-CZ" dirty="0"/>
          </a:p>
          <a:p>
            <a:pPr marL="285750" indent="-285750">
              <a:buFont typeface="Arial" panose="020B0604020202020204" pitchFamily="34" charset="0"/>
              <a:buChar char="•"/>
            </a:pPr>
            <a:endParaRPr lang="cs-CZ" dirty="0"/>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19" y="4002759"/>
            <a:ext cx="690750" cy="800182"/>
          </a:xfrm>
          <a:prstGeom prst="rect">
            <a:avLst/>
          </a:prstGeom>
          <a:ln>
            <a:noFill/>
          </a:ln>
          <a:effectLst>
            <a:outerShdw blurRad="63500" sx="103000" sy="103000" algn="ctr" rotWithShape="0">
              <a:prstClr val="black">
                <a:alpha val="35000"/>
              </a:prstClr>
            </a:outerShdw>
          </a:effec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372" y="1884308"/>
            <a:ext cx="691497" cy="801842"/>
          </a:xfrm>
          <a:prstGeom prst="rect">
            <a:avLst/>
          </a:prstGeom>
        </p:spPr>
      </p:pic>
    </p:spTree>
    <p:extLst>
      <p:ext uri="{BB962C8B-B14F-4D97-AF65-F5344CB8AC3E}">
        <p14:creationId xmlns:p14="http://schemas.microsoft.com/office/powerpoint/2010/main" val="76228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0499" y="1547575"/>
            <a:ext cx="9231001" cy="3785652"/>
          </a:xfrm>
          <a:prstGeom prst="rect">
            <a:avLst/>
          </a:prstGeom>
          <a:noFill/>
        </p:spPr>
        <p:txBody>
          <a:bodyPr wrap="square" rtlCol="0">
            <a:spAutoFit/>
          </a:bodyPr>
          <a:lstStyle/>
          <a:p>
            <a:pPr algn="just"/>
            <a:r>
              <a:rPr lang="cs-CZ" sz="2000" dirty="0">
                <a:latin typeface="Arial" panose="020B0604020202020204" pitchFamily="34" charset="0"/>
                <a:cs typeface="Arial" panose="020B0604020202020204" pitchFamily="34" charset="0"/>
              </a:rPr>
              <a:t>§ 340 </a:t>
            </a:r>
            <a:r>
              <a:rPr lang="cs-CZ" sz="2000" b="1" dirty="0">
                <a:latin typeface="Arial" panose="020B0604020202020204" pitchFamily="34" charset="0"/>
                <a:cs typeface="Arial" panose="020B0604020202020204" pitchFamily="34" charset="0"/>
              </a:rPr>
              <a:t>Organizování a umožnění nedovoleného překročení státní hranice</a:t>
            </a:r>
          </a:p>
          <a:p>
            <a:pPr algn="just"/>
            <a:r>
              <a:rPr lang="cs-CZ" sz="2000" dirty="0">
                <a:latin typeface="Arial" panose="020B0604020202020204" pitchFamily="34" charset="0"/>
                <a:cs typeface="Arial" panose="020B0604020202020204" pitchFamily="34" charset="0"/>
              </a:rPr>
              <a:t>(1)</a:t>
            </a:r>
            <a:r>
              <a:rPr lang="cs-CZ" sz="2000" b="1" dirty="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Kdo pro jiného organizuje nedovolené překročení </a:t>
            </a:r>
            <a:r>
              <a:rPr lang="cs-CZ" sz="2000" b="1" dirty="0">
                <a:solidFill>
                  <a:srgbClr val="FF0000"/>
                </a:solidFill>
                <a:latin typeface="Arial" panose="020B0604020202020204" pitchFamily="34" charset="0"/>
                <a:cs typeface="Arial" panose="020B0604020202020204" pitchFamily="34" charset="0"/>
              </a:rPr>
              <a:t>státní hranice </a:t>
            </a:r>
            <a:r>
              <a:rPr lang="cs-CZ" sz="2000" dirty="0">
                <a:latin typeface="Arial" panose="020B0604020202020204" pitchFamily="34" charset="0"/>
                <a:cs typeface="Arial" panose="020B0604020202020204" pitchFamily="34" charset="0"/>
              </a:rPr>
              <a:t>nebo jinému umožní či mu pomáhá nedovoleně překročit </a:t>
            </a:r>
            <a:r>
              <a:rPr lang="cs-CZ" sz="2000" b="1" dirty="0">
                <a:solidFill>
                  <a:srgbClr val="FF0000"/>
                </a:solidFill>
                <a:latin typeface="Arial" panose="020B0604020202020204" pitchFamily="34" charset="0"/>
                <a:cs typeface="Arial" panose="020B0604020202020204" pitchFamily="34" charset="0"/>
              </a:rPr>
              <a:t>státní hranici </a:t>
            </a:r>
            <a:r>
              <a:rPr lang="cs-CZ" sz="2000" dirty="0">
                <a:latin typeface="Arial" panose="020B0604020202020204" pitchFamily="34" charset="0"/>
                <a:cs typeface="Arial" panose="020B0604020202020204" pitchFamily="34" charset="0"/>
              </a:rPr>
              <a:t>nebo jinému po nedovoleném překročení </a:t>
            </a:r>
            <a:r>
              <a:rPr lang="cs-CZ" sz="2000" b="1" dirty="0">
                <a:solidFill>
                  <a:srgbClr val="FF0000"/>
                </a:solidFill>
                <a:latin typeface="Arial" panose="020B0604020202020204" pitchFamily="34" charset="0"/>
                <a:cs typeface="Arial" panose="020B0604020202020204" pitchFamily="34" charset="0"/>
              </a:rPr>
              <a:t>státní hranice </a:t>
            </a:r>
            <a:r>
              <a:rPr lang="cs-CZ" sz="2000" dirty="0">
                <a:latin typeface="Arial" panose="020B0604020202020204" pitchFamily="34" charset="0"/>
                <a:cs typeface="Arial" panose="020B0604020202020204" pitchFamily="34" charset="0"/>
              </a:rPr>
              <a:t>umožní či mu pomáhá přepravit se přes území </a:t>
            </a:r>
            <a:r>
              <a:rPr lang="cs-CZ" sz="2000" b="1" dirty="0">
                <a:solidFill>
                  <a:srgbClr val="FF0000"/>
                </a:solidFill>
                <a:latin typeface="Arial" panose="020B0604020202020204" pitchFamily="34" charset="0"/>
                <a:cs typeface="Arial" panose="020B0604020202020204" pitchFamily="34" charset="0"/>
              </a:rPr>
              <a:t>České republiky </a:t>
            </a:r>
            <a:r>
              <a:rPr lang="cs-CZ" sz="2000" dirty="0">
                <a:latin typeface="Arial" panose="020B0604020202020204" pitchFamily="34" charset="0"/>
                <a:cs typeface="Arial" panose="020B0604020202020204" pitchFamily="34" charset="0"/>
              </a:rPr>
              <a:t>nebo takové přepravení organizuje, bude potrestán odnětím svobody až na dvě léta nebo zákazem činnosti.</a:t>
            </a:r>
          </a:p>
          <a:p>
            <a:pPr algn="just"/>
            <a:endParaRPr lang="cs-CZ" sz="2000" b="1" dirty="0">
              <a:latin typeface="Arial" panose="020B0604020202020204" pitchFamily="34" charset="0"/>
              <a:cs typeface="Arial" panose="020B0604020202020204" pitchFamily="34" charset="0"/>
            </a:endParaRPr>
          </a:p>
          <a:p>
            <a:pPr algn="just"/>
            <a:endParaRPr lang="cs-CZ" sz="2000" dirty="0" smtClean="0">
              <a:latin typeface="Arial" panose="020B0604020202020204" pitchFamily="34" charset="0"/>
              <a:cs typeface="Arial" panose="020B0604020202020204" pitchFamily="34" charset="0"/>
            </a:endParaRPr>
          </a:p>
          <a:p>
            <a:pPr algn="just"/>
            <a:r>
              <a:rPr lang="cs-CZ" sz="2000" dirty="0" smtClean="0">
                <a:latin typeface="Arial" panose="020B0604020202020204" pitchFamily="34" charset="0"/>
                <a:cs typeface="Arial" panose="020B0604020202020204" pitchFamily="34" charset="0"/>
              </a:rPr>
              <a:t>§ </a:t>
            </a:r>
            <a:r>
              <a:rPr lang="cs-CZ" sz="2000" dirty="0">
                <a:latin typeface="Arial" panose="020B0604020202020204" pitchFamily="34" charset="0"/>
                <a:cs typeface="Arial" panose="020B0604020202020204" pitchFamily="34" charset="0"/>
              </a:rPr>
              <a:t>341 </a:t>
            </a:r>
            <a:r>
              <a:rPr lang="cs-CZ" sz="2000" b="1" dirty="0">
                <a:latin typeface="Arial" panose="020B0604020202020204" pitchFamily="34" charset="0"/>
                <a:cs typeface="Arial" panose="020B0604020202020204" pitchFamily="34" charset="0"/>
              </a:rPr>
              <a:t>Napomáhání k neoprávněnému pobytu na území republiky</a:t>
            </a:r>
          </a:p>
          <a:p>
            <a:pPr algn="just"/>
            <a:r>
              <a:rPr lang="cs-CZ" sz="2000" dirty="0">
                <a:latin typeface="Arial" panose="020B0604020202020204" pitchFamily="34" charset="0"/>
                <a:cs typeface="Arial" panose="020B0604020202020204" pitchFamily="34" charset="0"/>
              </a:rPr>
              <a:t>(1) Kdo v úmyslu získat neoprávněný majetkový nebo jiný prospěch pomáhá jinému k neoprávněnému pobytu </a:t>
            </a:r>
            <a:r>
              <a:rPr lang="cs-CZ" sz="2000" b="1" dirty="0">
                <a:solidFill>
                  <a:srgbClr val="FF0000"/>
                </a:solidFill>
                <a:latin typeface="Arial" panose="020B0604020202020204" pitchFamily="34" charset="0"/>
                <a:cs typeface="Arial" panose="020B0604020202020204" pitchFamily="34" charset="0"/>
              </a:rPr>
              <a:t>na území České republiky</a:t>
            </a:r>
            <a:r>
              <a:rPr lang="cs-CZ" sz="2000" dirty="0">
                <a:latin typeface="Arial" panose="020B0604020202020204" pitchFamily="34" charset="0"/>
                <a:cs typeface="Arial" panose="020B0604020202020204" pitchFamily="34" charset="0"/>
              </a:rPr>
              <a:t>, bude potrestán odnětím svobody až na jeden rok nebo zákazem činnosti.</a:t>
            </a: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596044" y="161614"/>
            <a:ext cx="9401693"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smtClean="0">
                <a:solidFill>
                  <a:schemeClr val="bg1"/>
                </a:solidFill>
                <a:latin typeface="Arial" panose="020B0604020202020204" pitchFamily="34" charset="0"/>
                <a:cs typeface="Arial" panose="020B0604020202020204" pitchFamily="34" charset="0"/>
              </a:rPr>
              <a:t>TRESTNĚPRÁVNÍ </a:t>
            </a:r>
            <a:r>
              <a:rPr lang="cs-CZ" sz="2800" b="1" dirty="0">
                <a:solidFill>
                  <a:schemeClr val="bg1"/>
                </a:solidFill>
                <a:latin typeface="Arial" panose="020B0604020202020204" pitchFamily="34" charset="0"/>
                <a:cs typeface="Arial" panose="020B0604020202020204" pitchFamily="34" charset="0"/>
              </a:rPr>
              <a:t>ÚPRAVA NELEGÁLNÍ MIGRACE</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305786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5900" y="1612906"/>
            <a:ext cx="9225600" cy="4370427"/>
          </a:xfrm>
          <a:prstGeom prst="rect">
            <a:avLst/>
          </a:prstGeom>
          <a:noFill/>
        </p:spPr>
        <p:txBody>
          <a:bodyPr wrap="square" rtlCol="0">
            <a:spAutoFit/>
          </a:bodyPr>
          <a:lstStyle/>
          <a:p>
            <a:pPr algn="just"/>
            <a:r>
              <a:rPr lang="cs-CZ" sz="2000" dirty="0">
                <a:latin typeface="Arial" panose="020B0604020202020204" pitchFamily="34" charset="0"/>
                <a:cs typeface="Arial" panose="020B0604020202020204" pitchFamily="34" charset="0"/>
              </a:rPr>
              <a:t>Naše dosavadní zkušenosti ze zpracovávaných trestních řízení na úseku nelegální migrace nás vedly k přesvědčení, že je třeba řešit současnou legislativní úpravu skutkových podstat trestných činů </a:t>
            </a:r>
            <a:r>
              <a:rPr lang="cs-CZ" sz="2000" b="1" dirty="0">
                <a:latin typeface="Arial" panose="020B0604020202020204" pitchFamily="34" charset="0"/>
                <a:cs typeface="Arial" panose="020B0604020202020204" pitchFamily="34" charset="0"/>
              </a:rPr>
              <a:t>Organizování a umožnění nedovoleného překročení státní hranice dle § 340 trestního zákoníku </a:t>
            </a:r>
            <a:r>
              <a:rPr lang="cs-CZ" sz="2000" dirty="0">
                <a:latin typeface="Arial" panose="020B0604020202020204" pitchFamily="34" charset="0"/>
                <a:cs typeface="Arial" panose="020B0604020202020204" pitchFamily="34" charset="0"/>
              </a:rPr>
              <a:t>a </a:t>
            </a:r>
            <a:r>
              <a:rPr lang="cs-CZ" sz="2000" b="1" dirty="0">
                <a:latin typeface="Arial" panose="020B0604020202020204" pitchFamily="34" charset="0"/>
                <a:cs typeface="Arial" panose="020B0604020202020204" pitchFamily="34" charset="0"/>
              </a:rPr>
              <a:t>Napomáhání k neoprávněnému pobytu na území republiky dle § 341 trestního zákoníku </a:t>
            </a:r>
            <a:r>
              <a:rPr lang="cs-CZ" sz="2000" dirty="0">
                <a:latin typeface="Arial" panose="020B0604020202020204" pitchFamily="34" charset="0"/>
                <a:cs typeface="Arial" panose="020B0604020202020204" pitchFamily="34" charset="0"/>
              </a:rPr>
              <a:t>s cílem:</a:t>
            </a:r>
          </a:p>
          <a:p>
            <a:r>
              <a:rPr lang="cs-CZ" sz="2000" dirty="0">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cs-CZ" sz="2000" b="1" u="sng" dirty="0">
                <a:solidFill>
                  <a:srgbClr val="FF0000"/>
                </a:solidFill>
                <a:latin typeface="Arial" panose="020B0604020202020204" pitchFamily="34" charset="0"/>
                <a:cs typeface="Arial" panose="020B0604020202020204" pitchFamily="34" charset="0"/>
              </a:rPr>
              <a:t>formulovat skutkové podstaty výše uvedených </a:t>
            </a:r>
            <a:r>
              <a:rPr lang="cs-CZ" sz="2000" b="1" u="sng" dirty="0" smtClean="0">
                <a:solidFill>
                  <a:srgbClr val="FF0000"/>
                </a:solidFill>
                <a:latin typeface="Arial" panose="020B0604020202020204" pitchFamily="34" charset="0"/>
                <a:cs typeface="Arial" panose="020B0604020202020204" pitchFamily="34" charset="0"/>
              </a:rPr>
              <a:t>trestných </a:t>
            </a:r>
            <a:r>
              <a:rPr lang="cs-CZ" sz="2000" b="1" u="sng" dirty="0">
                <a:solidFill>
                  <a:srgbClr val="FF0000"/>
                </a:solidFill>
                <a:latin typeface="Arial" panose="020B0604020202020204" pitchFamily="34" charset="0"/>
                <a:cs typeface="Arial" panose="020B0604020202020204" pitchFamily="34" charset="0"/>
              </a:rPr>
              <a:t>činů tak, aby chránily celý schengenský prostor</a:t>
            </a:r>
          </a:p>
          <a:p>
            <a:pPr lvl="0" algn="just"/>
            <a:endParaRPr lang="cs-CZ"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cs-CZ" sz="2000" b="1" u="sng" dirty="0">
                <a:solidFill>
                  <a:srgbClr val="FF0000"/>
                </a:solidFill>
                <a:latin typeface="Arial" panose="020B0604020202020204" pitchFamily="34" charset="0"/>
                <a:cs typeface="Arial" panose="020B0604020202020204" pitchFamily="34" charset="0"/>
              </a:rPr>
              <a:t>zvýšit a sjednotit trestní sazby u výše uvedených </a:t>
            </a:r>
            <a:r>
              <a:rPr lang="cs-CZ" sz="2000" b="1" u="sng" dirty="0" smtClean="0">
                <a:solidFill>
                  <a:srgbClr val="FF0000"/>
                </a:solidFill>
                <a:latin typeface="Arial" panose="020B0604020202020204" pitchFamily="34" charset="0"/>
                <a:cs typeface="Arial" panose="020B0604020202020204" pitchFamily="34" charset="0"/>
              </a:rPr>
              <a:t>trestných </a:t>
            </a:r>
            <a:r>
              <a:rPr lang="cs-CZ" sz="2000" b="1" u="sng" dirty="0">
                <a:solidFill>
                  <a:srgbClr val="FF0000"/>
                </a:solidFill>
                <a:latin typeface="Arial" panose="020B0604020202020204" pitchFamily="34" charset="0"/>
                <a:cs typeface="Arial" panose="020B0604020202020204" pitchFamily="34" charset="0"/>
              </a:rPr>
              <a:t>činů tak, aby působily dostatečně preventivně</a:t>
            </a:r>
          </a:p>
          <a:p>
            <a:endParaRPr lang="cs-CZ" dirty="0"/>
          </a:p>
          <a:p>
            <a:pPr algn="just"/>
            <a:endParaRPr lang="cs-CZ" sz="2000"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088968" y="113129"/>
            <a:ext cx="10248178"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Arial" panose="020B0604020202020204" pitchFamily="34" charset="0"/>
                <a:cs typeface="Arial" panose="020B0604020202020204" pitchFamily="34" charset="0"/>
              </a:rPr>
              <a:t>NÁVRHY </a:t>
            </a:r>
            <a:r>
              <a:rPr lang="cs-CZ" sz="2800" b="1" dirty="0" smtClean="0">
                <a:solidFill>
                  <a:schemeClr val="bg1"/>
                </a:solidFill>
                <a:latin typeface="Arial" panose="020B0604020202020204" pitchFamily="34" charset="0"/>
                <a:cs typeface="Arial" panose="020B0604020202020204" pitchFamily="34" charset="0"/>
              </a:rPr>
              <a:t>ZMĚN </a:t>
            </a:r>
            <a:r>
              <a:rPr lang="cs-CZ" sz="2800" b="1" dirty="0">
                <a:solidFill>
                  <a:schemeClr val="bg1"/>
                </a:solidFill>
                <a:latin typeface="Arial" panose="020B0604020202020204" pitchFamily="34" charset="0"/>
                <a:cs typeface="Arial" panose="020B0604020202020204" pitchFamily="34" charset="0"/>
              </a:rPr>
              <a:t>PRÁVNÍ ÚPRAVY NELEGÁLNÍ MIGRACE</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304154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92208"/>
            <a:ext cx="12192000" cy="942848"/>
          </a:xfrm>
          <a:prstGeom prst="rect">
            <a:avLst/>
          </a:prstGeom>
          <a:solidFill>
            <a:srgbClr val="003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Rectangle 2"/>
          <p:cNvSpPr>
            <a:spLocks noChangeArrowheads="1"/>
          </p:cNvSpPr>
          <p:nvPr/>
        </p:nvSpPr>
        <p:spPr bwMode="auto">
          <a:xfrm>
            <a:off x="7670446" y="3619500"/>
            <a:ext cx="1099855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25" name="Obdélník 24"/>
          <p:cNvSpPr/>
          <p:nvPr/>
        </p:nvSpPr>
        <p:spPr>
          <a:xfrm>
            <a:off x="9999211" y="4763"/>
            <a:ext cx="1758327" cy="845877"/>
          </a:xfrm>
          <a:prstGeom prst="rect">
            <a:avLst/>
          </a:prstGeom>
          <a:blipFill dpi="0" rotWithShape="1">
            <a:blip r:embed="rId2">
              <a:alphaModFix amt="15000"/>
            </a:blip>
            <a:srcRect/>
            <a:stretch>
              <a:fillRect t="-39010" b="-69562"/>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7" name="Zástupný symbol pro datum 19"/>
          <p:cNvSpPr>
            <a:spLocks noGrp="1"/>
          </p:cNvSpPr>
          <p:nvPr>
            <p:ph type="dt" sz="half" idx="10"/>
          </p:nvPr>
        </p:nvSpPr>
        <p:spPr>
          <a:xfrm>
            <a:off x="11154266" y="6484028"/>
            <a:ext cx="1037734" cy="365125"/>
          </a:xfrm>
        </p:spPr>
        <p:txBody>
          <a:bodyPr/>
          <a:lstStyle/>
          <a:p>
            <a:pPr algn="ctr"/>
            <a:fld id="{7197E434-D3D4-4A6F-AA1A-921600577759}" type="datetime1">
              <a:rPr lang="cs-CZ" smtClean="0">
                <a:solidFill>
                  <a:srgbClr val="98C0E4"/>
                </a:solidFill>
                <a:cs typeface="Arial" panose="020B0604020202020204" pitchFamily="34" charset="0"/>
              </a:rPr>
              <a:pPr algn="ctr"/>
              <a:t>15.03.2023</a:t>
            </a:fld>
            <a:endParaRPr lang="cs-CZ" sz="1000" dirty="0">
              <a:solidFill>
                <a:srgbClr val="98C0E4"/>
              </a:solidFill>
              <a:cs typeface="Arial" panose="020B0604020202020204" pitchFamily="34" charset="0"/>
            </a:endParaRPr>
          </a:p>
        </p:txBody>
      </p:sp>
      <p:sp>
        <p:nvSpPr>
          <p:cNvPr id="58" name="TextovéPole 57"/>
          <p:cNvSpPr txBox="1"/>
          <p:nvPr/>
        </p:nvSpPr>
        <p:spPr>
          <a:xfrm>
            <a:off x="1485900" y="1612906"/>
            <a:ext cx="9225600" cy="5293757"/>
          </a:xfrm>
          <a:prstGeom prst="rect">
            <a:avLst/>
          </a:prstGeom>
          <a:noFill/>
        </p:spPr>
        <p:txBody>
          <a:bodyPr wrap="square" rtlCol="0">
            <a:spAutoFit/>
          </a:bodyPr>
          <a:lstStyle/>
          <a:p>
            <a:r>
              <a:rPr lang="cs-CZ" sz="2000" dirty="0">
                <a:latin typeface="Arial" panose="020B0604020202020204" pitchFamily="34" charset="0"/>
                <a:cs typeface="Arial" panose="020B0604020202020204" pitchFamily="34" charset="0"/>
              </a:rPr>
              <a:t>Současná legislativní úprava § 340 a § 341 trestního zákoníku:</a:t>
            </a:r>
          </a:p>
          <a:p>
            <a:endParaRPr lang="cs-CZ" sz="20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cs-CZ" sz="2000" b="1" dirty="0">
                <a:latin typeface="Arial" panose="020B0604020202020204" pitchFamily="34" charset="0"/>
                <a:cs typeface="Arial" panose="020B0604020202020204" pitchFamily="34" charset="0"/>
              </a:rPr>
              <a:t>již několik let neodpovídá současným potřebám boje proti nelegální migraci</a:t>
            </a:r>
            <a:r>
              <a:rPr lang="cs-CZ" sz="2000" dirty="0">
                <a:latin typeface="Arial" panose="020B0604020202020204" pitchFamily="34" charset="0"/>
                <a:cs typeface="Arial" panose="020B0604020202020204" pitchFamily="34" charset="0"/>
              </a:rPr>
              <a:t>, </a:t>
            </a:r>
          </a:p>
          <a:p>
            <a:pPr lvl="0" algn="just"/>
            <a:endParaRPr lang="cs-CZ" sz="20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cs-CZ" sz="2000" b="1" dirty="0">
                <a:latin typeface="Arial" panose="020B0604020202020204" pitchFamily="34" charset="0"/>
                <a:cs typeface="Arial" panose="020B0604020202020204" pitchFamily="34" charset="0"/>
              </a:rPr>
              <a:t>v rámci stávajících trestních sazeb může být spojena s menší obavou pachatelů z možného trestního postihu dle českého trestního práva,</a:t>
            </a:r>
          </a:p>
          <a:p>
            <a:pPr lvl="0" algn="just"/>
            <a:endParaRPr lang="cs-CZ" sz="2000" dirty="0">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cs-CZ" sz="2000" b="1" dirty="0">
                <a:latin typeface="Arial" panose="020B0604020202020204" pitchFamily="34" charset="0"/>
                <a:cs typeface="Arial" panose="020B0604020202020204" pitchFamily="34" charset="0"/>
              </a:rPr>
              <a:t>neumožňuje účinně postihovat pachatele, pokud se tito zdržují v České republice, organizují zde trestnou činnost, ale k části jednání a jeho následku dochází v jiné </a:t>
            </a:r>
            <a:r>
              <a:rPr lang="cs-CZ" sz="2000" b="1" dirty="0" smtClean="0">
                <a:latin typeface="Arial" panose="020B0604020202020204" pitchFamily="34" charset="0"/>
                <a:cs typeface="Arial" panose="020B0604020202020204" pitchFamily="34" charset="0"/>
              </a:rPr>
              <a:t>zemi,</a:t>
            </a:r>
          </a:p>
          <a:p>
            <a:pPr lvl="0" algn="just"/>
            <a:endParaRPr lang="cs-CZ" sz="2000" b="1"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cs-CZ" sz="2000" b="1" dirty="0">
                <a:latin typeface="Arial" panose="020B0604020202020204" pitchFamily="34" charset="0"/>
                <a:cs typeface="Arial" panose="020B0604020202020204" pitchFamily="34" charset="0"/>
              </a:rPr>
              <a:t>neumožňuje efektivní dokumentaci trestné činnosti na úseku nelegální migrace napříč státy schengenského </a:t>
            </a:r>
            <a:r>
              <a:rPr lang="cs-CZ" sz="2000" b="1" dirty="0" smtClean="0">
                <a:latin typeface="Arial" panose="020B0604020202020204" pitchFamily="34" charset="0"/>
                <a:cs typeface="Arial" panose="020B0604020202020204" pitchFamily="34" charset="0"/>
              </a:rPr>
              <a:t>prostoru.</a:t>
            </a:r>
            <a:endParaRPr lang="cs-CZ" sz="2000" b="1" dirty="0">
              <a:latin typeface="Arial" panose="020B0604020202020204" pitchFamily="34" charset="0"/>
              <a:cs typeface="Arial" panose="020B0604020202020204" pitchFamily="34" charset="0"/>
            </a:endParaRPr>
          </a:p>
          <a:p>
            <a:pPr lvl="0" algn="just"/>
            <a:r>
              <a:rPr lang="cs-CZ" sz="2000" b="1" dirty="0" smtClean="0">
                <a:latin typeface="Arial" panose="020B0604020202020204" pitchFamily="34" charset="0"/>
                <a:cs typeface="Arial" panose="020B0604020202020204" pitchFamily="34" charset="0"/>
              </a:rPr>
              <a:t> </a:t>
            </a:r>
            <a:endParaRPr lang="cs-CZ" sz="2000" b="1" dirty="0">
              <a:latin typeface="Arial" panose="020B0604020202020204" pitchFamily="34" charset="0"/>
              <a:cs typeface="Arial" panose="020B0604020202020204" pitchFamily="34" charset="0"/>
            </a:endParaRPr>
          </a:p>
          <a:p>
            <a:endParaRPr lang="cs-CZ" dirty="0"/>
          </a:p>
          <a:p>
            <a:pPr algn="just"/>
            <a:endParaRPr lang="cs-CZ" sz="2000" dirty="0">
              <a:latin typeface="Arial" panose="020B0604020202020204" pitchFamily="34" charset="0"/>
              <a:cs typeface="Arial" panose="020B0604020202020204" pitchFamily="34" charset="0"/>
            </a:endParaRPr>
          </a:p>
        </p:txBody>
      </p:sp>
      <p:sp>
        <p:nvSpPr>
          <p:cNvPr id="41" name="Obdélník 40"/>
          <p:cNvSpPr/>
          <p:nvPr/>
        </p:nvSpPr>
        <p:spPr>
          <a:xfrm>
            <a:off x="150109" y="6353381"/>
            <a:ext cx="350076" cy="389548"/>
          </a:xfrm>
          <a:prstGeom prst="rect">
            <a:avLst/>
          </a:prstGeom>
          <a:blipFill dpi="0" rotWithShape="1">
            <a:blip r:embed="rId2">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AutoShape 2" descr="https://cis.pcr.cz/TUDU/Image?id=29470881">
            <a:extLst>
              <a:ext uri="{FF2B5EF4-FFF2-40B4-BE49-F238E27FC236}">
                <a16:creationId xmlns:a16="http://schemas.microsoft.com/office/drawing/2014/main" id="{B03CF79E-CBE2-42AE-AAF4-8CEDCA99D214}"/>
              </a:ext>
            </a:extLst>
          </p:cNvPr>
          <p:cNvSpPr>
            <a:spLocks noChangeAspect="1" noChangeArrowheads="1"/>
          </p:cNvSpPr>
          <p:nvPr/>
        </p:nvSpPr>
        <p:spPr bwMode="auto">
          <a:xfrm>
            <a:off x="4512419" y="2821276"/>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2" name="Nadpis 1"/>
          <p:cNvSpPr txBox="1">
            <a:spLocks/>
          </p:cNvSpPr>
          <p:nvPr/>
        </p:nvSpPr>
        <p:spPr>
          <a:xfrm>
            <a:off x="1485900" y="146996"/>
            <a:ext cx="9236208" cy="5321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cs-CZ" sz="2800" b="1" dirty="0">
                <a:solidFill>
                  <a:schemeClr val="bg1"/>
                </a:solidFill>
                <a:latin typeface="+mn-lt"/>
                <a:cs typeface="Arial" panose="020B0604020202020204" pitchFamily="34" charset="0"/>
              </a:rPr>
              <a:t> </a:t>
            </a:r>
            <a:r>
              <a:rPr lang="cs-CZ" sz="2800" b="1" dirty="0">
                <a:solidFill>
                  <a:schemeClr val="bg1"/>
                </a:solidFill>
                <a:latin typeface="Arial" panose="020B0604020202020204" pitchFamily="34" charset="0"/>
                <a:cs typeface="Arial" panose="020B0604020202020204" pitchFamily="34" charset="0"/>
              </a:rPr>
              <a:t>PRÁVNÍ ÚPRAVA NELEGÁLNÍ MIGRACE - DŮVODY</a:t>
            </a:r>
          </a:p>
        </p:txBody>
      </p:sp>
      <p:sp>
        <p:nvSpPr>
          <p:cNvPr id="12" name="TextovéPole 11"/>
          <p:cNvSpPr txBox="1"/>
          <p:nvPr/>
        </p:nvSpPr>
        <p:spPr>
          <a:xfrm>
            <a:off x="500185" y="6378878"/>
            <a:ext cx="2576346" cy="338554"/>
          </a:xfrm>
          <a:prstGeom prst="rect">
            <a:avLst/>
          </a:prstGeom>
          <a:noFill/>
          <a:effectLst/>
        </p:spPr>
        <p:txBody>
          <a:bodyPr wrap="none" rtlCol="0">
            <a:spAutoFit/>
          </a:bodyPr>
          <a:lstStyle/>
          <a:p>
            <a:r>
              <a:rPr lang="cs-CZ" sz="800" dirty="0">
                <a:solidFill>
                  <a:srgbClr val="98C0E4"/>
                </a:solidFill>
                <a:cs typeface="Arial" panose="020B0604020202020204" pitchFamily="34" charset="0"/>
              </a:rPr>
              <a:t>POLICIE ČESKÉ REPUBLIKY</a:t>
            </a:r>
          </a:p>
          <a:p>
            <a:r>
              <a:rPr lang="cs-CZ" sz="800" dirty="0">
                <a:solidFill>
                  <a:srgbClr val="98C0E4"/>
                </a:solidFill>
                <a:cs typeface="Arial" panose="020B0604020202020204" pitchFamily="34" charset="0"/>
              </a:rPr>
              <a:t>NÁRODNÍ CENTRÁLA PROTI ORGANIZOVANÉMU ZLOČINU</a:t>
            </a:r>
          </a:p>
        </p:txBody>
      </p:sp>
    </p:spTree>
    <p:extLst>
      <p:ext uri="{BB962C8B-B14F-4D97-AF65-F5344CB8AC3E}">
        <p14:creationId xmlns:p14="http://schemas.microsoft.com/office/powerpoint/2010/main" val="60903411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B7B6B7"/>
    </a:lt2>
    <a:accent1>
      <a:srgbClr val="3B7EA9"/>
    </a:accent1>
    <a:accent2>
      <a:srgbClr val="3F94D3"/>
    </a:accent2>
    <a:accent3>
      <a:srgbClr val="FFFFFF"/>
    </a:accent3>
    <a:accent4>
      <a:srgbClr val="000000"/>
    </a:accent4>
    <a:accent5>
      <a:srgbClr val="AFC0D1"/>
    </a:accent5>
    <a:accent6>
      <a:srgbClr val="3886BF"/>
    </a:accent6>
    <a:hlink>
      <a:srgbClr val="A8C8EB"/>
    </a:hlink>
    <a:folHlink>
      <a:srgbClr val="368E2B"/>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5730</TotalTime>
  <Words>2527</Words>
  <Application>Microsoft Office PowerPoint</Application>
  <PresentationFormat>Širokoúhlá obrazovka</PresentationFormat>
  <Paragraphs>208</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Calibri Light</vt:lpstr>
      <vt:lpstr>DejaVu Sans</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NCOZ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Křenek Petr</dc:creator>
  <cp:lastModifiedBy>Bolf Vítězslav</cp:lastModifiedBy>
  <cp:revision>505</cp:revision>
  <cp:lastPrinted>2023-03-06T06:54:44Z</cp:lastPrinted>
  <dcterms:created xsi:type="dcterms:W3CDTF">2018-08-03T07:25:05Z</dcterms:created>
  <dcterms:modified xsi:type="dcterms:W3CDTF">2023-03-15T07:52:25Z</dcterms:modified>
</cp:coreProperties>
</file>