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69" d="100"/>
          <a:sy n="69" d="100"/>
        </p:scale>
        <p:origin x="11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0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39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9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25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86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54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39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26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34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73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2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3551-7C69-457E-87E9-A86F0AF8258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5F06-1E67-4A9F-817D-D23A34EC6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35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Uvádějící učitel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Několik poznámek o jeho roli a významu s drobnou systémovou exkurzí</a:t>
            </a:r>
          </a:p>
          <a:p>
            <a:r>
              <a:rPr lang="cs-CZ" dirty="0" smtClean="0"/>
              <a:t> Startujeme </a:t>
            </a:r>
            <a:r>
              <a:rPr lang="cs-CZ" dirty="0" err="1" smtClean="0"/>
              <a:t>mentoring</a:t>
            </a:r>
            <a:r>
              <a:rPr lang="cs-CZ" dirty="0" smtClean="0"/>
              <a:t> ve školství?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1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Opatření musí směřovat na celý systém, tedy i nad rámec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Jak </a:t>
            </a:r>
            <a:r>
              <a:rPr lang="cs-CZ" dirty="0"/>
              <a:t>zacházet s konceptem </a:t>
            </a:r>
            <a:r>
              <a:rPr lang="cs-CZ" dirty="0" err="1"/>
              <a:t>mentoringu</a:t>
            </a:r>
            <a:r>
              <a:rPr lang="cs-CZ" dirty="0"/>
              <a:t> v systému, o kterém víme, že se vyznačuje velkými </a:t>
            </a:r>
            <a:r>
              <a:rPr lang="cs-CZ" dirty="0" smtClean="0"/>
              <a:t>(a </a:t>
            </a:r>
            <a:r>
              <a:rPr lang="cs-CZ" dirty="0"/>
              <a:t>zvětšujícími </a:t>
            </a:r>
            <a:r>
              <a:rPr lang="cs-CZ" dirty="0" smtClean="0"/>
              <a:t>se) </a:t>
            </a:r>
            <a:r>
              <a:rPr lang="cs-CZ" dirty="0"/>
              <a:t>rozdíly v kvalitě škol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Jak </a:t>
            </a:r>
            <a:r>
              <a:rPr lang="cs-CZ" dirty="0"/>
              <a:t>nám bude fungovat </a:t>
            </a:r>
            <a:r>
              <a:rPr lang="cs-CZ" dirty="0" err="1"/>
              <a:t>mentoring</a:t>
            </a:r>
            <a:r>
              <a:rPr lang="cs-CZ" dirty="0"/>
              <a:t> (uvádění) mladých nadějných učitelů – potenciálních reformátorů školství – ve školách, kde jen velmi těžko lze najít dobré mentory (a </a:t>
            </a:r>
            <a:r>
              <a:rPr lang="cs-CZ" dirty="0" smtClean="0"/>
              <a:t>někdy i dobré </a:t>
            </a:r>
            <a:r>
              <a:rPr lang="cs-CZ" dirty="0"/>
              <a:t>ředitele</a:t>
            </a:r>
            <a:r>
              <a:rPr lang="cs-CZ" dirty="0" smtClean="0"/>
              <a:t>)?</a:t>
            </a:r>
          </a:p>
          <a:p>
            <a:pPr lvl="1"/>
            <a:r>
              <a:rPr lang="cs-CZ" dirty="0" smtClean="0"/>
              <a:t>Peníze </a:t>
            </a:r>
            <a:r>
              <a:rPr lang="cs-CZ" dirty="0"/>
              <a:t>a výhody budou chtít získat všichni, tedy každá škola bude mít tendenci nějaké takové pozice vykazovat…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0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Šťastný pedagog na konci adaptačního období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Ale na závěr slíbená optimističtější část…</a:t>
            </a:r>
            <a:endParaRPr lang="cs-CZ" sz="2400" b="1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75" r="2875"/>
          <a:stretch>
            <a:fillRect/>
          </a:stretch>
        </p:blipFill>
        <p:spPr>
          <a:xfrm>
            <a:off x="1691680" y="914400"/>
            <a:ext cx="4866928" cy="36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cs-CZ" dirty="0" smtClean="0"/>
              <a:t>řipravovaná </a:t>
            </a:r>
            <a:r>
              <a:rPr lang="cs-CZ" dirty="0"/>
              <a:t>novela je významná tím, </a:t>
            </a:r>
            <a:r>
              <a:rPr lang="cs-CZ" dirty="0" smtClean="0"/>
              <a:t>že: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uvádějícímu </a:t>
            </a:r>
            <a:r>
              <a:rPr lang="cs-CZ" dirty="0"/>
              <a:t>učiteli zlepšuje podmínky pro tuto jeho práci (může být lépe odměněn a mít na svoji roli větší časový prostor), </a:t>
            </a:r>
            <a:endParaRPr lang="cs-CZ" dirty="0" smtClean="0"/>
          </a:p>
          <a:p>
            <a:r>
              <a:rPr lang="cs-CZ" dirty="0" smtClean="0"/>
              <a:t>dává </a:t>
            </a:r>
            <a:r>
              <a:rPr lang="cs-CZ" dirty="0"/>
              <a:t>řediteli školy nástroje, jak péči o nové učitele zlepšit, </a:t>
            </a:r>
            <a:endParaRPr lang="cs-CZ" dirty="0" smtClean="0"/>
          </a:p>
          <a:p>
            <a:r>
              <a:rPr lang="cs-CZ" dirty="0" smtClean="0"/>
              <a:t>dává </a:t>
            </a:r>
            <a:r>
              <a:rPr lang="cs-CZ" dirty="0"/>
              <a:t>zkušeným učitelům možnost vstoupit do určitého kariérového </a:t>
            </a:r>
            <a:r>
              <a:rPr lang="cs-CZ" dirty="0" smtClean="0"/>
              <a:t>stupně,</a:t>
            </a:r>
          </a:p>
          <a:p>
            <a:r>
              <a:rPr lang="cs-CZ" dirty="0" smtClean="0"/>
              <a:t>dává </a:t>
            </a:r>
            <a:r>
              <a:rPr lang="cs-CZ" dirty="0"/>
              <a:t>najevo, že systém (stát) uznává jejich roli a náročnost pozice</a:t>
            </a:r>
          </a:p>
        </p:txBody>
      </p:sp>
    </p:spTree>
    <p:extLst>
      <p:ext uri="{BB962C8B-B14F-4D97-AF65-F5344CB8AC3E}">
        <p14:creationId xmlns:p14="http://schemas.microsoft.com/office/powerpoint/2010/main" val="6221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364"/>
            <a:ext cx="8229600" cy="1032380"/>
          </a:xfrm>
        </p:spPr>
        <p:txBody>
          <a:bodyPr anchor="t"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cs-CZ" sz="2700" b="1" dirty="0" smtClean="0">
                <a:solidFill>
                  <a:prstClr val="black"/>
                </a:solidFill>
                <a:ea typeface="+mn-ea"/>
                <a:cs typeface="+mn-cs"/>
              </a:rPr>
              <a:t>Institut </a:t>
            </a:r>
            <a:r>
              <a:rPr lang="cs-CZ" sz="2700" b="1" dirty="0">
                <a:solidFill>
                  <a:prstClr val="black"/>
                </a:solidFill>
                <a:ea typeface="+mn-ea"/>
                <a:cs typeface="+mn-cs"/>
              </a:rPr>
              <a:t>uvádějícího učitele může být i v poměrně </a:t>
            </a:r>
            <a:r>
              <a:rPr lang="cs-CZ" sz="2700" b="1" dirty="0" smtClean="0">
                <a:solidFill>
                  <a:prstClr val="black"/>
                </a:solidFill>
                <a:ea typeface="+mn-ea"/>
                <a:cs typeface="+mn-cs"/>
              </a:rPr>
              <a:t>redukované podobě </a:t>
            </a:r>
            <a:r>
              <a:rPr lang="cs-CZ" sz="2700" b="1" dirty="0">
                <a:solidFill>
                  <a:prstClr val="black"/>
                </a:solidFill>
                <a:ea typeface="+mn-ea"/>
                <a:cs typeface="+mn-cs"/>
              </a:rPr>
              <a:t>– za dobrého řízení v dané škole – velmi přínosný. </a:t>
            </a:r>
            <a:br>
              <a:rPr lang="cs-CZ" sz="27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Uvádějící </a:t>
            </a:r>
            <a:r>
              <a:rPr lang="cs-CZ" dirty="0"/>
              <a:t>učitel </a:t>
            </a:r>
            <a:r>
              <a:rPr lang="cs-CZ" dirty="0" smtClean="0"/>
              <a:t>může hrát při realizaci adaptačního plánu klíčovou </a:t>
            </a:r>
            <a:r>
              <a:rPr lang="cs-CZ" dirty="0"/>
              <a:t>roli a pozitivně ovlivnit, </a:t>
            </a:r>
            <a:r>
              <a:rPr lang="cs-CZ" dirty="0" smtClean="0"/>
              <a:t>že:</a:t>
            </a:r>
          </a:p>
          <a:p>
            <a:pPr lvl="1"/>
            <a:r>
              <a:rPr lang="cs-CZ" dirty="0" smtClean="0"/>
              <a:t>ZU i </a:t>
            </a:r>
            <a:r>
              <a:rPr lang="cs-CZ" dirty="0"/>
              <a:t>na konci adaptačního období chce zůstat u své profese a ve stávající škole</a:t>
            </a:r>
          </a:p>
          <a:p>
            <a:pPr lvl="1"/>
            <a:r>
              <a:rPr lang="cs-CZ" dirty="0" smtClean="0"/>
              <a:t>ZU pociťuje </a:t>
            </a:r>
            <a:r>
              <a:rPr lang="cs-CZ" dirty="0"/>
              <a:t>ze své práce uspokojení a cítí se úspěšným</a:t>
            </a:r>
          </a:p>
          <a:p>
            <a:pPr lvl="1"/>
            <a:r>
              <a:rPr lang="cs-CZ" dirty="0" smtClean="0"/>
              <a:t>ZU dokáže </a:t>
            </a:r>
            <a:r>
              <a:rPr lang="cs-CZ" dirty="0"/>
              <a:t>efektivně propojit dřívější teoretická studia se svou současnou </a:t>
            </a:r>
            <a:r>
              <a:rPr lang="cs-CZ" dirty="0" smtClean="0"/>
              <a:t>praxí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3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cs-CZ" sz="2400" dirty="0" smtClean="0">
              <a:solidFill>
                <a:prstClr val="black"/>
              </a:solidFill>
            </a:endParaRP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dirty="0" smtClean="0">
                <a:solidFill>
                  <a:prstClr val="black"/>
                </a:solidFill>
              </a:rPr>
              <a:t>Každý </a:t>
            </a:r>
            <a:r>
              <a:rPr lang="cs-CZ" sz="2400" dirty="0">
                <a:solidFill>
                  <a:prstClr val="black"/>
                </a:solidFill>
              </a:rPr>
              <a:t>krok na dobré cestě je lepší než nevykročit</a:t>
            </a:r>
            <a:r>
              <a:rPr lang="cs-CZ" sz="2400" dirty="0" smtClean="0">
                <a:solidFill>
                  <a:prstClr val="black"/>
                </a:solidFill>
              </a:rPr>
              <a:t>…</a:t>
            </a:r>
            <a:endParaRPr lang="cs-CZ" sz="2400" dirty="0">
              <a:solidFill>
                <a:prstClr val="black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265" y="620688"/>
            <a:ext cx="403244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začínajících učitelů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Staráme-li </a:t>
            </a:r>
            <a:r>
              <a:rPr lang="cs-CZ" dirty="0"/>
              <a:t>se dobře o začínajícího učitele v jeho adaptačním období, vytvoříme </a:t>
            </a:r>
            <a:r>
              <a:rPr lang="cs-CZ" b="1" dirty="0">
                <a:solidFill>
                  <a:srgbClr val="C00000"/>
                </a:solidFill>
              </a:rPr>
              <a:t>mnohem větší pravděpodobnost, že nám ve škole zůstane a stane se dobrým </a:t>
            </a:r>
            <a:r>
              <a:rPr lang="cs-CZ" b="1" dirty="0" smtClean="0">
                <a:solidFill>
                  <a:srgbClr val="C00000"/>
                </a:solidFill>
              </a:rPr>
              <a:t>učitelem</a:t>
            </a:r>
            <a:r>
              <a:rPr lang="cs-CZ" dirty="0" smtClean="0"/>
              <a:t>…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(je to kritické období a víme, že v něm zbytečně o řadu učitelů přicházíme)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4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 pozice </a:t>
            </a:r>
            <a:r>
              <a:rPr lang="cs-CZ" dirty="0" smtClean="0"/>
              <a:t>uvádějícího a provázejícího učitele </a:t>
            </a:r>
            <a:r>
              <a:rPr lang="cs-CZ" dirty="0" smtClean="0"/>
              <a:t>součást širších plánů?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Standard výkonu práce (kompetenční profil) učitele</a:t>
            </a:r>
          </a:p>
          <a:p>
            <a:r>
              <a:rPr lang="cs-CZ" dirty="0" smtClean="0"/>
              <a:t>Kariérní </a:t>
            </a:r>
            <a:r>
              <a:rPr lang="cs-CZ" dirty="0" smtClean="0"/>
              <a:t>systém učitele</a:t>
            </a:r>
            <a:endParaRPr lang="cs-CZ" dirty="0" smtClean="0"/>
          </a:p>
          <a:p>
            <a:r>
              <a:rPr lang="cs-CZ" dirty="0" smtClean="0"/>
              <a:t>Podpora profesního rozvoje pedagogů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6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Škola má jistě řadu nástrojů, jak se o začínajícího učitele </a:t>
            </a:r>
            <a:r>
              <a:rPr lang="cs-CZ" dirty="0" smtClean="0"/>
              <a:t>postarat…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… pozice </a:t>
            </a:r>
            <a:r>
              <a:rPr lang="cs-CZ" dirty="0"/>
              <a:t>uvádějícího učitele je jedním z nich a patří k nejúčinnějším, pokud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3600" dirty="0" smtClean="0"/>
              <a:t>Máme </a:t>
            </a:r>
            <a:r>
              <a:rPr lang="cs-CZ" sz="3600" dirty="0"/>
              <a:t>ve škole učitele s významně dobrou kvalitou výkonu práce a současně schopného dobře </a:t>
            </a:r>
            <a:r>
              <a:rPr lang="cs-CZ" sz="3600" dirty="0" smtClean="0"/>
              <a:t>mentorovat</a:t>
            </a:r>
            <a:endParaRPr lang="cs-CZ" sz="3600" dirty="0" smtClean="0"/>
          </a:p>
          <a:p>
            <a:r>
              <a:rPr lang="cs-CZ" sz="3600" dirty="0" smtClean="0"/>
              <a:t>Nastavíme </a:t>
            </a:r>
            <a:r>
              <a:rPr lang="cs-CZ" sz="3600" dirty="0"/>
              <a:t>ve škole systém podpory i samotných mentorů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Klíčový význam </a:t>
            </a:r>
            <a:r>
              <a:rPr lang="cs-CZ" dirty="0" err="1" smtClean="0"/>
              <a:t>mentoringu</a:t>
            </a:r>
            <a:r>
              <a:rPr lang="cs-CZ" dirty="0" smtClean="0"/>
              <a:t>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Koncepčně zaváděný systém </a:t>
            </a:r>
            <a:r>
              <a:rPr lang="cs-CZ" dirty="0" err="1" smtClean="0"/>
              <a:t>mentoringu</a:t>
            </a:r>
            <a:r>
              <a:rPr lang="cs-CZ" dirty="0" smtClean="0"/>
              <a:t> (podpory začínajících učitelů) postupně přispívá k proměně kultury školy</a:t>
            </a:r>
          </a:p>
          <a:p>
            <a:pPr lvl="1"/>
            <a:r>
              <a:rPr lang="cs-CZ" dirty="0" smtClean="0"/>
              <a:t>Lidé ve škole upřednostňují vzájemnou podporu a spolupráci</a:t>
            </a:r>
          </a:p>
          <a:p>
            <a:pPr lvl="1"/>
            <a:r>
              <a:rPr lang="cs-CZ" dirty="0" smtClean="0"/>
              <a:t>Vzdělávání a podpora profesního rozvoje z velké části vycházejí z interních zdrojů</a:t>
            </a:r>
          </a:p>
          <a:p>
            <a:pPr lvl="1"/>
            <a:r>
              <a:rPr lang="cs-CZ" dirty="0" smtClean="0"/>
              <a:t>Škola se postupně stává učící se organizací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3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/>
              <a:t>Metodické </a:t>
            </a:r>
            <a:r>
              <a:rPr lang="cs-CZ" sz="3200" b="1" dirty="0" smtClean="0"/>
              <a:t>zásady, které se </a:t>
            </a:r>
            <a:r>
              <a:rPr lang="cs-CZ" sz="3200" b="1" dirty="0" smtClean="0"/>
              <a:t>(v mojí praxi) osvědčily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UU nemůže být sám</a:t>
            </a:r>
            <a:r>
              <a:rPr lang="cs-CZ" dirty="0" smtClean="0"/>
              <a:t>, kdo se o ZU stará, je nutné zapojení přímého nadřízeného a dalších specialistů</a:t>
            </a:r>
          </a:p>
          <a:p>
            <a:r>
              <a:rPr lang="cs-CZ" dirty="0" smtClean="0"/>
              <a:t>Zásadní je </a:t>
            </a:r>
            <a:r>
              <a:rPr lang="cs-CZ" b="1" dirty="0" smtClean="0">
                <a:solidFill>
                  <a:srgbClr val="C00000"/>
                </a:solidFill>
              </a:rPr>
              <a:t>VZTAH mentora a začínajícího </a:t>
            </a:r>
            <a:r>
              <a:rPr lang="cs-CZ" b="1" dirty="0" smtClean="0">
                <a:solidFill>
                  <a:srgbClr val="C00000"/>
                </a:solidFill>
              </a:rPr>
              <a:t>učitele</a:t>
            </a:r>
            <a:r>
              <a:rPr lang="cs-CZ" dirty="0" smtClean="0"/>
              <a:t>, ale…</a:t>
            </a:r>
            <a:endParaRPr lang="cs-CZ" dirty="0" smtClean="0"/>
          </a:p>
          <a:p>
            <a:r>
              <a:rPr lang="cs-CZ" dirty="0" smtClean="0"/>
              <a:t>Mentor ctí </a:t>
            </a:r>
            <a:r>
              <a:rPr lang="cs-CZ" b="1" dirty="0" smtClean="0">
                <a:solidFill>
                  <a:srgbClr val="C00000"/>
                </a:solidFill>
              </a:rPr>
              <a:t>důvěrnost informací</a:t>
            </a:r>
            <a:r>
              <a:rPr lang="cs-CZ" dirty="0" smtClean="0"/>
              <a:t>, které má z tohoto vztahu k dispozici – sděluje je </a:t>
            </a:r>
            <a:r>
              <a:rPr lang="cs-CZ" dirty="0" smtClean="0"/>
              <a:t>třetím </a:t>
            </a:r>
            <a:r>
              <a:rPr lang="cs-CZ" dirty="0" smtClean="0"/>
              <a:t>osobám jen po dohodě se ZU</a:t>
            </a:r>
          </a:p>
          <a:p>
            <a:r>
              <a:rPr lang="cs-CZ" dirty="0" smtClean="0"/>
              <a:t>Role </a:t>
            </a:r>
            <a:r>
              <a:rPr lang="cs-CZ" dirty="0" smtClean="0"/>
              <a:t>mentora pomáhá </a:t>
            </a:r>
            <a:r>
              <a:rPr lang="cs-CZ" b="1" dirty="0" smtClean="0">
                <a:solidFill>
                  <a:srgbClr val="C00000"/>
                </a:solidFill>
              </a:rPr>
              <a:t>předcházet profesnímu vyhoření</a:t>
            </a:r>
            <a:r>
              <a:rPr lang="cs-CZ" dirty="0" smtClean="0"/>
              <a:t>, tedy má pozitivní význam i pro něj </a:t>
            </a:r>
            <a:r>
              <a:rPr lang="cs-CZ" dirty="0" smtClean="0"/>
              <a:t>samotného a je výhodné ho v této roli podporovat</a:t>
            </a:r>
          </a:p>
          <a:p>
            <a:r>
              <a:rPr lang="cs-CZ" dirty="0"/>
              <a:t>Dokumentace jen nezbytná a užitečná – </a:t>
            </a:r>
            <a:r>
              <a:rPr lang="cs-CZ" b="1" dirty="0">
                <a:solidFill>
                  <a:srgbClr val="C00000"/>
                </a:solidFill>
              </a:rPr>
              <a:t>adaptační plán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8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 nyní ta skeptičtější </a:t>
            </a:r>
            <a:r>
              <a:rPr lang="cs-CZ" dirty="0" smtClean="0"/>
              <a:t>část…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792288" y="593725"/>
            <a:ext cx="5486400" cy="4114800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Jestlipak je Učitel národů na správné bankovce….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976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Nemůžeme </a:t>
            </a:r>
            <a:r>
              <a:rPr lang="cs-CZ" dirty="0"/>
              <a:t>předpokládat rovnítko mezi uvádějícím učitelem a mentorem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se podařilo ve vzdělávacím systému podpořit a udržet začínající pedagogy</a:t>
            </a:r>
            <a:r>
              <a:rPr lang="cs-CZ" sz="3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bude </a:t>
            </a:r>
            <a:r>
              <a:rPr lang="cs-CZ" sz="3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nového kompetenčního profilu učitele </a:t>
            </a:r>
            <a:r>
              <a:rPr lang="cs-CZ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30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profesionalizačního</a:t>
            </a:r>
            <a:r>
              <a:rPr lang="cs-CZ" sz="3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0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kontinua </a:t>
            </a:r>
            <a:r>
              <a:rPr lang="cs-CZ" sz="3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vypracován </a:t>
            </a:r>
            <a:r>
              <a:rPr lang="cs-CZ" sz="3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ucelený systém uvádění do profese</a:t>
            </a:r>
            <a:r>
              <a:rPr lang="cs-CZ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Jeho součástí bude mimo </a:t>
            </a:r>
            <a:r>
              <a:rPr lang="cs-CZ" sz="3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jasně </a:t>
            </a:r>
            <a:r>
              <a:rPr lang="cs-CZ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definované adaptační období, intenzivní mentorská podpora a </a:t>
            </a:r>
            <a:r>
              <a:rPr lang="cs-CZ" sz="3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vyhodnocování postupu </a:t>
            </a:r>
            <a:r>
              <a:rPr lang="cs-CZ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adaptace. Zároveň bude systémem umožněna obdobná </a:t>
            </a:r>
            <a:r>
              <a:rPr lang="cs-CZ" sz="3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</a:t>
            </a:r>
            <a:r>
              <a:rPr lang="cs-CZ" sz="30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uvádějícím učitelům </a:t>
            </a:r>
            <a:r>
              <a:rPr lang="cs-CZ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proškolení, snížení přímé pedagogické činnosti, finanční ohodnocení</a:t>
            </a:r>
            <a:r>
              <a:rPr lang="cs-CZ" sz="3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(Strategie 2030+)</a:t>
            </a:r>
            <a:endParaRPr lang="cs-CZ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4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Výcvik mentorů a jejich podpora, vzdělávání ředitelů, to vše je velmi náročné časově i </a:t>
            </a:r>
            <a:r>
              <a:rPr lang="cs-CZ" dirty="0" smtClean="0"/>
              <a:t>finančně</a:t>
            </a:r>
          </a:p>
          <a:p>
            <a:r>
              <a:rPr lang="cs-CZ" dirty="0" smtClean="0"/>
              <a:t>Mentorství </a:t>
            </a:r>
            <a:r>
              <a:rPr lang="cs-CZ" dirty="0" smtClean="0"/>
              <a:t>jako součást péče </a:t>
            </a:r>
            <a:r>
              <a:rPr lang="cs-CZ" dirty="0" smtClean="0"/>
              <a:t>o </a:t>
            </a:r>
            <a:r>
              <a:rPr lang="cs-CZ" dirty="0" smtClean="0"/>
              <a:t>spolupráci pedagogů a profesní rozvoj –  priorita v řízení školy</a:t>
            </a:r>
            <a:endParaRPr lang="cs-CZ" dirty="0" smtClean="0"/>
          </a:p>
          <a:p>
            <a:r>
              <a:rPr lang="cs-CZ" dirty="0" smtClean="0"/>
              <a:t>… což nese velké nároky na ŘEDITELE školy </a:t>
            </a:r>
          </a:p>
          <a:p>
            <a:r>
              <a:rPr lang="cs-CZ" dirty="0"/>
              <a:t>vysoké riziko zvyšování administrativní </a:t>
            </a:r>
            <a:r>
              <a:rPr lang="cs-CZ" dirty="0" smtClean="0"/>
              <a:t>zátěže</a:t>
            </a:r>
          </a:p>
          <a:p>
            <a:pPr marL="0" indent="0">
              <a:buNone/>
            </a:pPr>
            <a:r>
              <a:rPr lang="cs-CZ" dirty="0" smtClean="0"/>
              <a:t>(Podpora </a:t>
            </a:r>
            <a:r>
              <a:rPr lang="cs-CZ" dirty="0" smtClean="0"/>
              <a:t>ředitelů</a:t>
            </a:r>
            <a:r>
              <a:rPr lang="cs-CZ" dirty="0" smtClean="0"/>
              <a:t>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1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666</Words>
  <Application>Microsoft Office PowerPoint</Application>
  <PresentationFormat>Předvádění na obrazovce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Motiv systému Office</vt:lpstr>
      <vt:lpstr>Uvádějící učitel </vt:lpstr>
      <vt:lpstr>Podpora začínajících učitelů</vt:lpstr>
      <vt:lpstr>Je pozice uvádějícího a provázejícího učitele součást širších plánů?</vt:lpstr>
      <vt:lpstr>Škola má jistě řadu nástrojů, jak se o začínajícího učitele postarat…</vt:lpstr>
      <vt:lpstr>Klíčový význam mentoringu ve škole</vt:lpstr>
      <vt:lpstr> Metodické zásady, které se (v mojí praxi) osvědčily</vt:lpstr>
      <vt:lpstr>A nyní ta skeptičtější část…</vt:lpstr>
      <vt:lpstr>Nemůžeme předpokládat rovnítko mezi uvádějícím učitelem a mentorem</vt:lpstr>
      <vt:lpstr>Prezentace aplikace PowerPoint</vt:lpstr>
      <vt:lpstr>Opatření musí směřovat na celý systém, tedy i nad rámec školy</vt:lpstr>
      <vt:lpstr>Šťastný pedagog na konci adaptačního období </vt:lpstr>
      <vt:lpstr>Připravovaná novela je významná tím, že: </vt:lpstr>
      <vt:lpstr>Institut uvádějícího učitele může být i v poměrně redukované podobě – za dobrého řízení v dané škole – velmi přínosný.  </vt:lpstr>
      <vt:lpstr> Děkuji za pozornost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jindrich.kitzberger</dc:creator>
  <cp:lastModifiedBy>Jindřich Kitzberger</cp:lastModifiedBy>
  <cp:revision>25</cp:revision>
  <dcterms:created xsi:type="dcterms:W3CDTF">2019-04-19T13:24:23Z</dcterms:created>
  <dcterms:modified xsi:type="dcterms:W3CDTF">2022-12-06T16:29:04Z</dcterms:modified>
</cp:coreProperties>
</file>