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1" r:id="rId2"/>
  </p:sldMasterIdLst>
  <p:notesMasterIdLst>
    <p:notesMasterId r:id="rId19"/>
  </p:notesMasterIdLst>
  <p:sldIdLst>
    <p:sldId id="256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</p:sldIdLst>
  <p:sldSz cx="12192000" cy="6858000"/>
  <p:notesSz cx="7104063" cy="102346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itxvHXbMq81TTmhmdflmApM6Utz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B6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4433" autoAdjust="0"/>
  </p:normalViewPr>
  <p:slideViewPr>
    <p:cSldViewPr snapToGrid="0">
      <p:cViewPr varScale="1">
        <p:scale>
          <a:sx n="64" d="100"/>
          <a:sy n="64" d="100"/>
        </p:scale>
        <p:origin x="139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99050" rIns="99050" bIns="99050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p1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99050" rIns="99050" bIns="9905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5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0" tIns="99050" rIns="99050" bIns="990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Z roku 2019 &gt; začínající učitelé přímo ve školách</a:t>
            </a:r>
          </a:p>
          <a:p>
            <a:pPr marL="457200" marR="0" lvl="0" indent="-298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Char char="•"/>
              <a:tabLst/>
              <a:defRPr/>
            </a:pPr>
            <a:r>
              <a:rPr lang="cs-CZ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Ostatní = i DPS nebo někdo kdo už dlouho učil</a:t>
            </a:r>
          </a:p>
          <a:p>
            <a:pPr marL="457200" marR="0" lvl="0" indent="-298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Char char="•"/>
              <a:tabLst/>
              <a:defRPr/>
            </a:pPr>
            <a:r>
              <a:rPr lang="cs-CZ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Návrh &gt; 3500 provázejících učitelů</a:t>
            </a:r>
          </a:p>
          <a:p>
            <a:pPr marL="457200" marR="0" lvl="0" indent="-298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Char char="•"/>
              <a:tabLst/>
              <a:defRPr/>
            </a:pPr>
            <a:r>
              <a:rPr lang="cs-CZ" sz="2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Samozřejme</a:t>
            </a:r>
            <a:r>
              <a:rPr lang="cs-CZ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mohou obstarat i studenty v roli provádějícího učitele</a:t>
            </a:r>
          </a:p>
          <a:p>
            <a:pPr marL="457200" marR="0" lvl="0" indent="-298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Char char="•"/>
              <a:tabLst/>
              <a:defRPr/>
            </a:pPr>
            <a:r>
              <a:rPr lang="cs-CZ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Chybí registr učitelů &gt;učitel začne učit ve škole = peníze na uvádějícího učitele, informace jestli na škole takový učitel je…</a:t>
            </a:r>
          </a:p>
          <a:p>
            <a:pPr marL="457200" marR="0" lvl="0" indent="-298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Char char="•"/>
              <a:tabLst/>
              <a:defRPr/>
            </a:pPr>
            <a:r>
              <a:rPr lang="cs-CZ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Potřeba dobré koordinace – fakultní učitelé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64030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800" b="1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MAPA: </a:t>
            </a:r>
            <a:r>
              <a:rPr lang="cs-CZ" sz="18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To může naznačovat, </a:t>
            </a:r>
            <a:r>
              <a:rPr lang="cs-CZ" sz="1800" b="1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že učitelé v okresech s lepšími výsledky čelí jiným výzvám než učitelé v okresech v sociálně vyloučených lokalitách</a:t>
            </a:r>
            <a:r>
              <a:rPr lang="cs-CZ" sz="18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kde je spíše vyšší </a:t>
            </a:r>
            <a:r>
              <a:rPr lang="cs-CZ" sz="1800" b="1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stres z chování žáků </a:t>
            </a:r>
            <a:r>
              <a:rPr lang="cs-CZ" sz="18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kde je </a:t>
            </a:r>
            <a:r>
              <a:rPr lang="cs-CZ" sz="1800" b="1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horší vnímání vztahů se zákonnými zástupci než z pracovní zátěže</a:t>
            </a:r>
            <a:r>
              <a:rPr lang="cs-CZ" sz="18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…32-33 týdnů za rok podle učebního plánu vychází na snížení o 32 nebo 64 hodin. 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27121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1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Finanční ohodnocení - kolik platí fakulty za studenty na praxích, kolik se má platit učitelům podle nového zákona</a:t>
            </a: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Ceník MUNI:</a:t>
            </a: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pl-PL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bez tandemu je to 66 hodin o samotě </a:t>
            </a: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cs-CZ" sz="1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Ministersstvo</a:t>
            </a:r>
            <a:r>
              <a:rPr lang="cs-CZ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financí ke školáku: V oblasti podpory kvality praxí a provázejících učitelů si nedovedeme představit, že navrhovaná úprava této oblasti v budoucnu nevyvolá tlak na zvýšení personálních výdajů – tedy nadtarifních složek platů pedagogických pracovníků. Proto požadujeme do důvodové zprávy k předkladu, a to i do RIA uvést deklaraci, že </a:t>
            </a:r>
            <a:r>
              <a:rPr lang="cs-CZ" sz="18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navrhovaná úprava této oblasti nevyvolá dnes ani v budoucnu zvýšené požadavky na nárůst objemu platů nebo počtu míst v kapitole MŠMT.</a:t>
            </a:r>
            <a:endParaRPr lang="cs-CZ" sz="18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5482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1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Finanční ohodnocení - kolik platí fakulty za studenty na praxích, kolik se má platit učitelům podle nového zákona</a:t>
            </a: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Ceník MUNI:</a:t>
            </a: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pl-PL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bez tandemu je to 66 hodin o samotě </a:t>
            </a: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cs-CZ" sz="1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Ministersstvo</a:t>
            </a:r>
            <a:r>
              <a:rPr lang="cs-CZ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financí ke školáku: V oblasti podpory kvality praxí a provázejících učitelů si nedovedeme představit, že navrhovaná úprava této oblasti v budoucnu nevyvolá tlak na zvýšení personálních výdajů – tedy nadtarifních složek platů pedagogických pracovníků. Proto požadujeme do důvodové zprávy k předkladu, a to i do RIA uvést deklaraci, že </a:t>
            </a:r>
            <a:r>
              <a:rPr lang="cs-CZ" sz="18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navrhovaná úprava této oblasti nevyvolá dnes ani v budoucnu zvýšené požadavky na nárůst objemu platů nebo počtu míst v kapitole MŠMT.</a:t>
            </a:r>
            <a:endParaRPr lang="cs-CZ" sz="18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90551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p1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99050" rIns="99050" bIns="9905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1259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114952bb313_3_15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0" tIns="99050" rIns="99050" bIns="990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g114952bb313_3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14952bb313_3_10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0" tIns="99050" rIns="99050" bIns="990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g114952bb313_3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14952bb313_3_0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0" tIns="99050" rIns="99050" bIns="990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g114952bb313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114952bb313_3_5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0" tIns="99050" rIns="99050" bIns="990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g114952bb313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0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0" tIns="99050" rIns="99050" bIns="99050" anchor="t" anchorCtr="0">
            <a:noAutofit/>
          </a:bodyPr>
          <a:lstStyle/>
          <a:p>
            <a:pPr marL="4572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8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Úzké propojení fakult s praxí. MŠMT připraví adekvátní finanční a organizační podmínky pro realizaci kvalitních praxí prostřednictvím podpory fakultních/provázejících učitelů, kteří praxe vedou. </a:t>
            </a:r>
            <a:r>
              <a:rPr lang="cs-CZ" sz="1800" b="1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Fakultní/provázející učitelé získají kvalitní přípravu a podporu ze strany fakulty a odpovídající finanční ohodnocení</a:t>
            </a:r>
            <a:r>
              <a:rPr lang="cs-CZ" sz="18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</a:t>
            </a:r>
            <a:br>
              <a:rPr lang="cs-CZ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cs-CZ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4572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8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Oboroví didaktici a vedoucí praxí na fakultách </a:t>
            </a:r>
            <a:r>
              <a:rPr lang="cs-CZ" sz="1800" b="1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jsou v pravidelném kontaktu s fakultními / provázejícími učiteli, p </a:t>
            </a:r>
            <a:r>
              <a:rPr lang="cs-CZ" sz="1800" b="1" i="1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ořádají</a:t>
            </a:r>
            <a:r>
              <a:rPr lang="cs-CZ" sz="1800" b="1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pravidelná setkávání a společné vzdělávací kurzy a alespoň jednou za semestr navštíví hodinu těchto učitelů. </a:t>
            </a:r>
            <a:endParaRPr lang="cs-CZ" sz="18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8" name="Google Shape;248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2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0" tIns="99050" rIns="99050" bIns="990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3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0" tIns="99050" rIns="99050" bIns="990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…32-33 týdnů za rok podle učebního plánu vychází na snížení o 32 nebo 64 hodin. </a:t>
            </a:r>
            <a:endParaRPr dirty="0"/>
          </a:p>
        </p:txBody>
      </p:sp>
      <p:sp>
        <p:nvSpPr>
          <p:cNvPr id="274" name="Google Shape;274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4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0" tIns="99050" rIns="99050" bIns="9905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Ministerstvo vyhlásí na kalendářní rok a zveřejní ve Věstníku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cs-CZ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6. normativy jako roční výši výdajů státního rozpočtu na další výdaje školy připadající na 1 provázejícího učitele,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0" name="Google Shape;280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Úvodní snímek" type="title">
  <p:cSld name="TITLE">
    <p:bg>
      <p:bgPr>
        <a:solidFill>
          <a:schemeClr val="dk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0"/>
          <p:cNvSpPr txBox="1">
            <a:spLocks noGrp="1"/>
          </p:cNvSpPr>
          <p:nvPr>
            <p:ph type="ctrTitle"/>
          </p:nvPr>
        </p:nvSpPr>
        <p:spPr>
          <a:xfrm>
            <a:off x="1524000" y="1105714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 b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0"/>
          <p:cNvSpPr txBox="1">
            <a:spLocks noGrp="1"/>
          </p:cNvSpPr>
          <p:nvPr>
            <p:ph type="subTitle" idx="1"/>
          </p:nvPr>
        </p:nvSpPr>
        <p:spPr>
          <a:xfrm>
            <a:off x="1524000" y="3512325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cxnSp>
        <p:nvCxnSpPr>
          <p:cNvPr id="21" name="Google Shape;21;p50"/>
          <p:cNvCxnSpPr/>
          <p:nvPr/>
        </p:nvCxnSpPr>
        <p:spPr>
          <a:xfrm>
            <a:off x="1524000" y="313690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2" name="Google Shape;22;p50"/>
          <p:cNvSpPr/>
          <p:nvPr/>
        </p:nvSpPr>
        <p:spPr>
          <a:xfrm>
            <a:off x="11019316" y="935036"/>
            <a:ext cx="341357" cy="341357"/>
          </a:xfrm>
          <a:prstGeom prst="rect">
            <a:avLst/>
          </a:prstGeom>
          <a:solidFill>
            <a:srgbClr val="1E885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50"/>
          <p:cNvSpPr/>
          <p:nvPr/>
        </p:nvSpPr>
        <p:spPr>
          <a:xfrm rot="-5400000">
            <a:off x="11661684" y="508889"/>
            <a:ext cx="462357" cy="398584"/>
          </a:xfrm>
          <a:prstGeom prst="triangle">
            <a:avLst>
              <a:gd name="adj" fmla="val 50000"/>
            </a:avLst>
          </a:prstGeom>
          <a:solidFill>
            <a:srgbClr val="1E885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" name="Google Shape;24;p50"/>
          <p:cNvCxnSpPr/>
          <p:nvPr/>
        </p:nvCxnSpPr>
        <p:spPr>
          <a:xfrm>
            <a:off x="1524000" y="313690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" name="Google Shape;25;p50"/>
          <p:cNvSpPr/>
          <p:nvPr/>
        </p:nvSpPr>
        <p:spPr>
          <a:xfrm>
            <a:off x="11019316" y="935036"/>
            <a:ext cx="341357" cy="341357"/>
          </a:xfrm>
          <a:prstGeom prst="rect">
            <a:avLst/>
          </a:prstGeom>
          <a:solidFill>
            <a:srgbClr val="1F875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50"/>
          <p:cNvSpPr/>
          <p:nvPr/>
        </p:nvSpPr>
        <p:spPr>
          <a:xfrm rot="-5400000">
            <a:off x="11661684" y="508889"/>
            <a:ext cx="462357" cy="398584"/>
          </a:xfrm>
          <a:prstGeom prst="triangle">
            <a:avLst>
              <a:gd name="adj" fmla="val 50000"/>
            </a:avLst>
          </a:prstGeom>
          <a:solidFill>
            <a:srgbClr val="1F875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50"/>
          <p:cNvSpPr/>
          <p:nvPr/>
        </p:nvSpPr>
        <p:spPr>
          <a:xfrm>
            <a:off x="11189994" y="-266841"/>
            <a:ext cx="521484" cy="521484"/>
          </a:xfrm>
          <a:prstGeom prst="pie">
            <a:avLst>
              <a:gd name="adj1" fmla="val 0"/>
              <a:gd name="adj2" fmla="val 10841416"/>
            </a:avLst>
          </a:prstGeom>
          <a:solidFill>
            <a:srgbClr val="1F875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Záhlaví oddílu (bílý)">
  <p:cSld name="Záhlaví oddílu (bílý)">
    <p:bg>
      <p:bgPr>
        <a:solidFill>
          <a:schemeClr val="lt2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5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8BCBA4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BCBA4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BCBA4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BCBA4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BCBA4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CBA4"/>
              </a:buClr>
              <a:buSzPts val="1600"/>
              <a:buNone/>
              <a:defRPr sz="1600">
                <a:solidFill>
                  <a:srgbClr val="8BCBA4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CBA4"/>
              </a:buClr>
              <a:buSzPts val="1600"/>
              <a:buNone/>
              <a:defRPr sz="1600">
                <a:solidFill>
                  <a:srgbClr val="8BCBA4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CBA4"/>
              </a:buClr>
              <a:buSzPts val="1600"/>
              <a:buNone/>
              <a:defRPr sz="1600">
                <a:solidFill>
                  <a:srgbClr val="8BCBA4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CBA4"/>
              </a:buClr>
              <a:buSzPts val="1600"/>
              <a:buNone/>
              <a:defRPr sz="1600">
                <a:solidFill>
                  <a:srgbClr val="8BCBA4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58"/>
          <p:cNvSpPr/>
          <p:nvPr/>
        </p:nvSpPr>
        <p:spPr>
          <a:xfrm>
            <a:off x="11352213" y="-170679"/>
            <a:ext cx="341357" cy="341357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58"/>
          <p:cNvSpPr/>
          <p:nvPr/>
        </p:nvSpPr>
        <p:spPr>
          <a:xfrm>
            <a:off x="11019316" y="935036"/>
            <a:ext cx="341357" cy="34135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58"/>
          <p:cNvSpPr/>
          <p:nvPr/>
        </p:nvSpPr>
        <p:spPr>
          <a:xfrm rot="-5400000">
            <a:off x="11661684" y="508889"/>
            <a:ext cx="462357" cy="398584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58"/>
          <p:cNvSpPr/>
          <p:nvPr/>
        </p:nvSpPr>
        <p:spPr>
          <a:xfrm>
            <a:off x="11019316" y="935036"/>
            <a:ext cx="341357" cy="3413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58"/>
          <p:cNvSpPr/>
          <p:nvPr/>
        </p:nvSpPr>
        <p:spPr>
          <a:xfrm rot="-5400000">
            <a:off x="11661684" y="508889"/>
            <a:ext cx="462357" cy="398584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58"/>
          <p:cNvSpPr/>
          <p:nvPr/>
        </p:nvSpPr>
        <p:spPr>
          <a:xfrm>
            <a:off x="11189994" y="-266841"/>
            <a:ext cx="521484" cy="521484"/>
          </a:xfrm>
          <a:prstGeom prst="pie">
            <a:avLst>
              <a:gd name="adj1" fmla="val 0"/>
              <a:gd name="adj2" fmla="val 10841416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ádpis, podnatpis a text">
  <p:cSld name="Nádpis, podnatpis a tex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9"/>
          <p:cNvSpPr txBox="1">
            <a:spLocks noGrp="1"/>
          </p:cNvSpPr>
          <p:nvPr>
            <p:ph type="title"/>
          </p:nvPr>
        </p:nvSpPr>
        <p:spPr>
          <a:xfrm>
            <a:off x="838200" y="333375"/>
            <a:ext cx="10515600" cy="1009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59"/>
          <p:cNvSpPr txBox="1"/>
          <p:nvPr/>
        </p:nvSpPr>
        <p:spPr>
          <a:xfrm>
            <a:off x="803275" y="1557338"/>
            <a:ext cx="10515600" cy="662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Kliknutím lze upravit styl.</a:t>
            </a:r>
            <a:endParaRPr/>
          </a:p>
        </p:txBody>
      </p:sp>
      <p:sp>
        <p:nvSpPr>
          <p:cNvPr id="106" name="Google Shape;106;p59"/>
          <p:cNvSpPr txBox="1">
            <a:spLocks noGrp="1"/>
          </p:cNvSpPr>
          <p:nvPr>
            <p:ph type="body" idx="1"/>
          </p:nvPr>
        </p:nvSpPr>
        <p:spPr>
          <a:xfrm>
            <a:off x="803275" y="2338388"/>
            <a:ext cx="9324975" cy="337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59"/>
          <p:cNvSpPr txBox="1"/>
          <p:nvPr/>
        </p:nvSpPr>
        <p:spPr>
          <a:xfrm>
            <a:off x="803275" y="1557338"/>
            <a:ext cx="9324975" cy="662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Kliknutím lze upravit styl.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otto, citát, jedná věta a zdroj">
  <p:cSld name="Motto, citát, jedná věta a zdroj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0"/>
          <p:cNvSpPr/>
          <p:nvPr/>
        </p:nvSpPr>
        <p:spPr>
          <a:xfrm>
            <a:off x="9639300" y="5651500"/>
            <a:ext cx="2552700" cy="1258888"/>
          </a:xfrm>
          <a:custGeom>
            <a:avLst/>
            <a:gdLst/>
            <a:ahLst/>
            <a:cxnLst/>
            <a:rect l="l" t="t" r="r" b="b"/>
            <a:pathLst>
              <a:path w="2552700" h="1206500" extrusionOk="0">
                <a:moveTo>
                  <a:pt x="0" y="108740"/>
                </a:moveTo>
                <a:lnTo>
                  <a:pt x="2552700" y="0"/>
                </a:lnTo>
                <a:lnTo>
                  <a:pt x="2552700" y="1206500"/>
                </a:lnTo>
                <a:lnTo>
                  <a:pt x="59312" y="1191672"/>
                </a:lnTo>
                <a:lnTo>
                  <a:pt x="0" y="10874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" name="Google Shape;110;p60" descr="Obsah obrázku text, klipart&#10;&#10;Popis byl vytvořen automaticky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139266" y="5937666"/>
            <a:ext cx="1715958" cy="586959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60"/>
          <p:cNvSpPr txBox="1">
            <a:spLocks noGrp="1"/>
          </p:cNvSpPr>
          <p:nvPr>
            <p:ph type="body" idx="1"/>
          </p:nvPr>
        </p:nvSpPr>
        <p:spPr>
          <a:xfrm>
            <a:off x="803275" y="333375"/>
            <a:ext cx="9336088" cy="2576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60"/>
          <p:cNvSpPr txBox="1">
            <a:spLocks noGrp="1"/>
          </p:cNvSpPr>
          <p:nvPr>
            <p:ph type="body" idx="2"/>
          </p:nvPr>
        </p:nvSpPr>
        <p:spPr>
          <a:xfrm>
            <a:off x="803275" y="3033713"/>
            <a:ext cx="9336088" cy="1277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60"/>
          <p:cNvSpPr/>
          <p:nvPr/>
        </p:nvSpPr>
        <p:spPr>
          <a:xfrm>
            <a:off x="9639300" y="5651500"/>
            <a:ext cx="2552700" cy="1258888"/>
          </a:xfrm>
          <a:custGeom>
            <a:avLst/>
            <a:gdLst/>
            <a:ahLst/>
            <a:cxnLst/>
            <a:rect l="l" t="t" r="r" b="b"/>
            <a:pathLst>
              <a:path w="2552700" h="1206500" extrusionOk="0">
                <a:moveTo>
                  <a:pt x="0" y="108740"/>
                </a:moveTo>
                <a:lnTo>
                  <a:pt x="2552700" y="0"/>
                </a:lnTo>
                <a:lnTo>
                  <a:pt x="2552700" y="1206500"/>
                </a:lnTo>
                <a:lnTo>
                  <a:pt x="59312" y="1191672"/>
                </a:lnTo>
                <a:lnTo>
                  <a:pt x="0" y="10874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4" name="Google Shape;114;p60" descr="Obsah obrázku text, klipart&#10;&#10;Popis byl vytvořen automaticky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139266" y="5937666"/>
            <a:ext cx="1715958" cy="5869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brázek">
  <p:cSld name="Obrázek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1"/>
          <p:cNvSpPr>
            <a:spLocks noGrp="1"/>
          </p:cNvSpPr>
          <p:nvPr>
            <p:ph type="pic" idx="2"/>
          </p:nvPr>
        </p:nvSpPr>
        <p:spPr>
          <a:xfrm>
            <a:off x="803274" y="333374"/>
            <a:ext cx="10600449" cy="6191249"/>
          </a:xfrm>
          <a:prstGeom prst="rect">
            <a:avLst/>
          </a:prstGeom>
          <a:noFill/>
          <a:ln>
            <a:noFill/>
          </a:ln>
        </p:spPr>
      </p:sp>
      <p:sp>
        <p:nvSpPr>
          <p:cNvPr id="117" name="Google Shape;117;p61"/>
          <p:cNvSpPr/>
          <p:nvPr/>
        </p:nvSpPr>
        <p:spPr>
          <a:xfrm>
            <a:off x="10128250" y="5892629"/>
            <a:ext cx="2063750" cy="1017758"/>
          </a:xfrm>
          <a:custGeom>
            <a:avLst/>
            <a:gdLst/>
            <a:ahLst/>
            <a:cxnLst/>
            <a:rect l="l" t="t" r="r" b="b"/>
            <a:pathLst>
              <a:path w="2552700" h="1206500" extrusionOk="0">
                <a:moveTo>
                  <a:pt x="0" y="108740"/>
                </a:moveTo>
                <a:lnTo>
                  <a:pt x="2552700" y="0"/>
                </a:lnTo>
                <a:lnTo>
                  <a:pt x="2552700" y="1206500"/>
                </a:lnTo>
                <a:lnTo>
                  <a:pt x="59312" y="1191672"/>
                </a:lnTo>
                <a:lnTo>
                  <a:pt x="0" y="10874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" name="Google Shape;118;p61" descr="Obsah obrázku text, klipart&#10;&#10;Popis byl vytvořen automaticky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67944" y="6050093"/>
            <a:ext cx="1387279" cy="4745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ádpis a graf">
  <p:cSld name="Nádpis a graf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2"/>
          <p:cNvSpPr txBox="1">
            <a:spLocks noGrp="1"/>
          </p:cNvSpPr>
          <p:nvPr>
            <p:ph type="title"/>
          </p:nvPr>
        </p:nvSpPr>
        <p:spPr>
          <a:xfrm>
            <a:off x="838200" y="333375"/>
            <a:ext cx="8804275" cy="1009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62"/>
          <p:cNvSpPr/>
          <p:nvPr/>
        </p:nvSpPr>
        <p:spPr>
          <a:xfrm>
            <a:off x="10128250" y="5892629"/>
            <a:ext cx="2063750" cy="1017758"/>
          </a:xfrm>
          <a:custGeom>
            <a:avLst/>
            <a:gdLst/>
            <a:ahLst/>
            <a:cxnLst/>
            <a:rect l="l" t="t" r="r" b="b"/>
            <a:pathLst>
              <a:path w="2552700" h="1206500" extrusionOk="0">
                <a:moveTo>
                  <a:pt x="0" y="108740"/>
                </a:moveTo>
                <a:lnTo>
                  <a:pt x="2552700" y="0"/>
                </a:lnTo>
                <a:lnTo>
                  <a:pt x="2552700" y="1206500"/>
                </a:lnTo>
                <a:lnTo>
                  <a:pt x="59312" y="1191672"/>
                </a:lnTo>
                <a:lnTo>
                  <a:pt x="0" y="10874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2" name="Google Shape;122;p62" descr="Obsah obrázku text, klipart&#10;&#10;Popis byl vytvořen automaticky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67944" y="6050093"/>
            <a:ext cx="1387279" cy="474531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62"/>
          <p:cNvSpPr>
            <a:spLocks noGrp="1"/>
          </p:cNvSpPr>
          <p:nvPr>
            <p:ph type="chart" idx="2"/>
          </p:nvPr>
        </p:nvSpPr>
        <p:spPr>
          <a:xfrm>
            <a:off x="803275" y="1557338"/>
            <a:ext cx="8839200" cy="4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Graf, popis a zdroj">
  <p:cSld name="Graf, popis a zdroj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5" name="Google Shape;125;p63"/>
          <p:cNvCxnSpPr/>
          <p:nvPr/>
        </p:nvCxnSpPr>
        <p:spPr>
          <a:xfrm>
            <a:off x="6715990" y="333375"/>
            <a:ext cx="0" cy="544397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6" name="Google Shape;126;p63"/>
          <p:cNvSpPr>
            <a:spLocks noGrp="1"/>
          </p:cNvSpPr>
          <p:nvPr>
            <p:ph type="chart" idx="2"/>
          </p:nvPr>
        </p:nvSpPr>
        <p:spPr>
          <a:xfrm>
            <a:off x="799811" y="333376"/>
            <a:ext cx="5632442" cy="5443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" name="Google Shape;127;p63"/>
          <p:cNvSpPr txBox="1">
            <a:spLocks noGrp="1"/>
          </p:cNvSpPr>
          <p:nvPr>
            <p:ph type="body" idx="1"/>
          </p:nvPr>
        </p:nvSpPr>
        <p:spPr>
          <a:xfrm>
            <a:off x="6972304" y="333376"/>
            <a:ext cx="4379909" cy="5443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 sz="2800" b="1"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 sz="2400">
                <a:solidFill>
                  <a:schemeClr val="dk2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 sz="2400">
                <a:solidFill>
                  <a:schemeClr val="dk2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 sz="2400">
                <a:solidFill>
                  <a:schemeClr val="dk2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 sz="2400"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63"/>
          <p:cNvSpPr/>
          <p:nvPr/>
        </p:nvSpPr>
        <p:spPr>
          <a:xfrm>
            <a:off x="10128250" y="5892629"/>
            <a:ext cx="2063750" cy="1017758"/>
          </a:xfrm>
          <a:custGeom>
            <a:avLst/>
            <a:gdLst/>
            <a:ahLst/>
            <a:cxnLst/>
            <a:rect l="l" t="t" r="r" b="b"/>
            <a:pathLst>
              <a:path w="2552700" h="1206500" extrusionOk="0">
                <a:moveTo>
                  <a:pt x="0" y="108740"/>
                </a:moveTo>
                <a:lnTo>
                  <a:pt x="2552700" y="0"/>
                </a:lnTo>
                <a:lnTo>
                  <a:pt x="2552700" y="1206500"/>
                </a:lnTo>
                <a:lnTo>
                  <a:pt x="59312" y="1191672"/>
                </a:lnTo>
                <a:lnTo>
                  <a:pt x="0" y="10874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9" name="Google Shape;129;p63" descr="Obsah obrázku text, klipart&#10;&#10;Popis byl vytvořen automaticky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67944" y="6050093"/>
            <a:ext cx="1387279" cy="474531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63"/>
          <p:cNvSpPr/>
          <p:nvPr/>
        </p:nvSpPr>
        <p:spPr>
          <a:xfrm>
            <a:off x="10128250" y="5892629"/>
            <a:ext cx="2063750" cy="1017758"/>
          </a:xfrm>
          <a:custGeom>
            <a:avLst/>
            <a:gdLst/>
            <a:ahLst/>
            <a:cxnLst/>
            <a:rect l="l" t="t" r="r" b="b"/>
            <a:pathLst>
              <a:path w="2552700" h="1206500" extrusionOk="0">
                <a:moveTo>
                  <a:pt x="0" y="108740"/>
                </a:moveTo>
                <a:lnTo>
                  <a:pt x="2552700" y="0"/>
                </a:lnTo>
                <a:lnTo>
                  <a:pt x="2552700" y="1206500"/>
                </a:lnTo>
                <a:lnTo>
                  <a:pt x="59312" y="1191672"/>
                </a:lnTo>
                <a:lnTo>
                  <a:pt x="0" y="10874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1" name="Google Shape;131;p63" descr="Obsah obrázku text, klipart&#10;&#10;Popis byl vytvořen automaticky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67944" y="6050093"/>
            <a:ext cx="1387279" cy="47453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2" name="Google Shape;132;p63"/>
          <p:cNvCxnSpPr/>
          <p:nvPr/>
        </p:nvCxnSpPr>
        <p:spPr>
          <a:xfrm>
            <a:off x="6718258" y="333376"/>
            <a:ext cx="0" cy="544397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3" name="Google Shape;133;p63"/>
          <p:cNvSpPr/>
          <p:nvPr/>
        </p:nvSpPr>
        <p:spPr>
          <a:xfrm>
            <a:off x="10128250" y="5892629"/>
            <a:ext cx="2063750" cy="1017758"/>
          </a:xfrm>
          <a:custGeom>
            <a:avLst/>
            <a:gdLst/>
            <a:ahLst/>
            <a:cxnLst/>
            <a:rect l="l" t="t" r="r" b="b"/>
            <a:pathLst>
              <a:path w="2552700" h="1206500" extrusionOk="0">
                <a:moveTo>
                  <a:pt x="0" y="108740"/>
                </a:moveTo>
                <a:lnTo>
                  <a:pt x="2552700" y="0"/>
                </a:lnTo>
                <a:lnTo>
                  <a:pt x="2552700" y="1206500"/>
                </a:lnTo>
                <a:lnTo>
                  <a:pt x="59312" y="1191672"/>
                </a:lnTo>
                <a:lnTo>
                  <a:pt x="0" y="10874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4" name="Google Shape;134;p63" descr="Obsah obrázku text, klipart&#10;&#10;Popis byl vytvořen automaticky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67944" y="6050093"/>
            <a:ext cx="1387279" cy="4745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brázek a zdroj, popis">
  <p:cSld name="Obrázek a zdroj, popis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4"/>
          <p:cNvSpPr/>
          <p:nvPr/>
        </p:nvSpPr>
        <p:spPr>
          <a:xfrm>
            <a:off x="10128250" y="5892629"/>
            <a:ext cx="2063750" cy="1017758"/>
          </a:xfrm>
          <a:custGeom>
            <a:avLst/>
            <a:gdLst/>
            <a:ahLst/>
            <a:cxnLst/>
            <a:rect l="l" t="t" r="r" b="b"/>
            <a:pathLst>
              <a:path w="2552700" h="1206500" extrusionOk="0">
                <a:moveTo>
                  <a:pt x="0" y="108740"/>
                </a:moveTo>
                <a:lnTo>
                  <a:pt x="2552700" y="0"/>
                </a:lnTo>
                <a:lnTo>
                  <a:pt x="2552700" y="1206500"/>
                </a:lnTo>
                <a:lnTo>
                  <a:pt x="59312" y="1191672"/>
                </a:lnTo>
                <a:lnTo>
                  <a:pt x="0" y="10874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" name="Google Shape;137;p64" descr="Obsah obrázku text, klipart&#10;&#10;Popis byl vytvořen automaticky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67944" y="6050093"/>
            <a:ext cx="1387279" cy="47453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8" name="Google Shape;138;p64"/>
          <p:cNvCxnSpPr/>
          <p:nvPr/>
        </p:nvCxnSpPr>
        <p:spPr>
          <a:xfrm>
            <a:off x="6996545" y="333375"/>
            <a:ext cx="0" cy="5580063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9" name="Google Shape;139;p64"/>
          <p:cNvSpPr>
            <a:spLocks noGrp="1"/>
          </p:cNvSpPr>
          <p:nvPr>
            <p:ph type="pic" idx="2"/>
          </p:nvPr>
        </p:nvSpPr>
        <p:spPr>
          <a:xfrm>
            <a:off x="119063" y="333375"/>
            <a:ext cx="6448425" cy="5580063"/>
          </a:xfrm>
          <a:prstGeom prst="rect">
            <a:avLst/>
          </a:prstGeom>
          <a:noFill/>
          <a:ln>
            <a:noFill/>
          </a:ln>
        </p:spPr>
      </p:sp>
      <p:sp>
        <p:nvSpPr>
          <p:cNvPr id="140" name="Google Shape;140;p64"/>
          <p:cNvSpPr txBox="1">
            <a:spLocks noGrp="1"/>
          </p:cNvSpPr>
          <p:nvPr>
            <p:ph type="body" idx="1"/>
          </p:nvPr>
        </p:nvSpPr>
        <p:spPr>
          <a:xfrm>
            <a:off x="7398338" y="333375"/>
            <a:ext cx="4457112" cy="5018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Závěrečný slide">
  <p:cSld name="Závěrečný slide">
    <p:bg>
      <p:bgPr>
        <a:solidFill>
          <a:schemeClr val="dk1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65"/>
          <p:cNvSpPr txBox="1"/>
          <p:nvPr/>
        </p:nvSpPr>
        <p:spPr>
          <a:xfrm>
            <a:off x="1524000" y="2242127"/>
            <a:ext cx="9144000" cy="1186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DĚKUJI ZA POZORNOST</a:t>
            </a:r>
            <a:endParaRPr/>
          </a:p>
        </p:txBody>
      </p:sp>
      <p:sp>
        <p:nvSpPr>
          <p:cNvPr id="143" name="Google Shape;143;p65"/>
          <p:cNvSpPr txBox="1">
            <a:spLocks noGrp="1"/>
          </p:cNvSpPr>
          <p:nvPr>
            <p:ph type="subTitle" idx="1"/>
          </p:nvPr>
        </p:nvSpPr>
        <p:spPr>
          <a:xfrm>
            <a:off x="1863436" y="3773843"/>
            <a:ext cx="8465128" cy="581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cxnSp>
        <p:nvCxnSpPr>
          <p:cNvPr id="144" name="Google Shape;144;p65"/>
          <p:cNvCxnSpPr/>
          <p:nvPr/>
        </p:nvCxnSpPr>
        <p:spPr>
          <a:xfrm>
            <a:off x="1863437" y="3588524"/>
            <a:ext cx="8465127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5" name="Google Shape;145;p65"/>
          <p:cNvSpPr/>
          <p:nvPr/>
        </p:nvSpPr>
        <p:spPr>
          <a:xfrm>
            <a:off x="11352213" y="-170679"/>
            <a:ext cx="341357" cy="341357"/>
          </a:xfrm>
          <a:prstGeom prst="ellipse">
            <a:avLst/>
          </a:prstGeom>
          <a:solidFill>
            <a:srgbClr val="1E885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65"/>
          <p:cNvSpPr/>
          <p:nvPr/>
        </p:nvSpPr>
        <p:spPr>
          <a:xfrm>
            <a:off x="11019316" y="935036"/>
            <a:ext cx="341357" cy="341357"/>
          </a:xfrm>
          <a:prstGeom prst="rect">
            <a:avLst/>
          </a:prstGeom>
          <a:solidFill>
            <a:srgbClr val="1E885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65"/>
          <p:cNvSpPr/>
          <p:nvPr/>
        </p:nvSpPr>
        <p:spPr>
          <a:xfrm rot="-5400000">
            <a:off x="11661684" y="508889"/>
            <a:ext cx="462357" cy="398584"/>
          </a:xfrm>
          <a:prstGeom prst="triangle">
            <a:avLst>
              <a:gd name="adj" fmla="val 50000"/>
            </a:avLst>
          </a:prstGeom>
          <a:solidFill>
            <a:srgbClr val="1E885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65"/>
          <p:cNvSpPr/>
          <p:nvPr/>
        </p:nvSpPr>
        <p:spPr>
          <a:xfrm>
            <a:off x="10128250" y="5892629"/>
            <a:ext cx="2063750" cy="1017758"/>
          </a:xfrm>
          <a:custGeom>
            <a:avLst/>
            <a:gdLst/>
            <a:ahLst/>
            <a:cxnLst/>
            <a:rect l="l" t="t" r="r" b="b"/>
            <a:pathLst>
              <a:path w="2552700" h="1206500" extrusionOk="0">
                <a:moveTo>
                  <a:pt x="0" y="108740"/>
                </a:moveTo>
                <a:lnTo>
                  <a:pt x="2552700" y="0"/>
                </a:lnTo>
                <a:lnTo>
                  <a:pt x="2552700" y="1206500"/>
                </a:lnTo>
                <a:lnTo>
                  <a:pt x="59312" y="1191672"/>
                </a:lnTo>
                <a:lnTo>
                  <a:pt x="0" y="10874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" name="Google Shape;149;p6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67944" y="6164242"/>
            <a:ext cx="1411132" cy="4745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Závěrečný slide (bílý)">
  <p:cSld name="Závěrečný slide (bílý)">
    <p:bg>
      <p:bgPr>
        <a:solidFill>
          <a:schemeClr val="lt1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6"/>
          <p:cNvSpPr txBox="1"/>
          <p:nvPr/>
        </p:nvSpPr>
        <p:spPr>
          <a:xfrm>
            <a:off x="1524000" y="2242127"/>
            <a:ext cx="9144000" cy="1186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DĚKUJI ZA POZORNOST</a:t>
            </a:r>
            <a:endParaRPr/>
          </a:p>
        </p:txBody>
      </p:sp>
      <p:sp>
        <p:nvSpPr>
          <p:cNvPr id="152" name="Google Shape;152;p66"/>
          <p:cNvSpPr txBox="1">
            <a:spLocks noGrp="1"/>
          </p:cNvSpPr>
          <p:nvPr>
            <p:ph type="subTitle" idx="1"/>
          </p:nvPr>
        </p:nvSpPr>
        <p:spPr>
          <a:xfrm>
            <a:off x="1863436" y="3773843"/>
            <a:ext cx="8465128" cy="581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cxnSp>
        <p:nvCxnSpPr>
          <p:cNvPr id="153" name="Google Shape;153;p66"/>
          <p:cNvCxnSpPr/>
          <p:nvPr/>
        </p:nvCxnSpPr>
        <p:spPr>
          <a:xfrm>
            <a:off x="1863437" y="3588524"/>
            <a:ext cx="8465127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4" name="Google Shape;154;p66"/>
          <p:cNvSpPr/>
          <p:nvPr/>
        </p:nvSpPr>
        <p:spPr>
          <a:xfrm>
            <a:off x="11352213" y="-170679"/>
            <a:ext cx="341357" cy="341357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66"/>
          <p:cNvSpPr/>
          <p:nvPr/>
        </p:nvSpPr>
        <p:spPr>
          <a:xfrm>
            <a:off x="11019316" y="935036"/>
            <a:ext cx="341357" cy="34135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66"/>
          <p:cNvSpPr/>
          <p:nvPr/>
        </p:nvSpPr>
        <p:spPr>
          <a:xfrm rot="-5400000">
            <a:off x="11661684" y="508889"/>
            <a:ext cx="462357" cy="398584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66"/>
          <p:cNvSpPr/>
          <p:nvPr/>
        </p:nvSpPr>
        <p:spPr>
          <a:xfrm>
            <a:off x="10128250" y="5892629"/>
            <a:ext cx="2063750" cy="1017758"/>
          </a:xfrm>
          <a:custGeom>
            <a:avLst/>
            <a:gdLst/>
            <a:ahLst/>
            <a:cxnLst/>
            <a:rect l="l" t="t" r="r" b="b"/>
            <a:pathLst>
              <a:path w="2552700" h="1206500" extrusionOk="0">
                <a:moveTo>
                  <a:pt x="0" y="108740"/>
                </a:moveTo>
                <a:lnTo>
                  <a:pt x="2552700" y="0"/>
                </a:lnTo>
                <a:lnTo>
                  <a:pt x="2552700" y="1206500"/>
                </a:lnTo>
                <a:lnTo>
                  <a:pt x="59312" y="1191672"/>
                </a:lnTo>
                <a:lnTo>
                  <a:pt x="0" y="10874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8" name="Google Shape;158;p66" descr="Obsah obrázku text, klipart&#10;&#10;Popis byl vytvořen automaticky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67944" y="6050093"/>
            <a:ext cx="1387279" cy="4745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orovnání a nadpis" type="twoTxTwoObj">
  <p:cSld name="TWO_OBJECTS_WITH_TEXT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6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6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62" name="Google Shape;162;p6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3" name="Google Shape;163;p6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64" name="Google Shape;164;p6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5" name="Google Shape;165;p67"/>
          <p:cNvSpPr/>
          <p:nvPr/>
        </p:nvSpPr>
        <p:spPr>
          <a:xfrm>
            <a:off x="11352213" y="-170679"/>
            <a:ext cx="341357" cy="34135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67"/>
          <p:cNvSpPr/>
          <p:nvPr/>
        </p:nvSpPr>
        <p:spPr>
          <a:xfrm>
            <a:off x="11019316" y="935036"/>
            <a:ext cx="341357" cy="3413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67"/>
          <p:cNvSpPr/>
          <p:nvPr/>
        </p:nvSpPr>
        <p:spPr>
          <a:xfrm rot="-5400000">
            <a:off x="11661684" y="508889"/>
            <a:ext cx="462357" cy="398584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Záhlaví oddílu" type="secHead">
  <p:cSld name="SECTION_HEADER">
    <p:bg>
      <p:bgPr>
        <a:solidFill>
          <a:schemeClr val="dk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53"/>
          <p:cNvSpPr/>
          <p:nvPr/>
        </p:nvSpPr>
        <p:spPr>
          <a:xfrm>
            <a:off x="11352213" y="-170679"/>
            <a:ext cx="341357" cy="341357"/>
          </a:xfrm>
          <a:prstGeom prst="ellipse">
            <a:avLst/>
          </a:prstGeom>
          <a:solidFill>
            <a:srgbClr val="1E885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53"/>
          <p:cNvSpPr/>
          <p:nvPr/>
        </p:nvSpPr>
        <p:spPr>
          <a:xfrm>
            <a:off x="11019316" y="935036"/>
            <a:ext cx="341357" cy="341357"/>
          </a:xfrm>
          <a:prstGeom prst="rect">
            <a:avLst/>
          </a:prstGeom>
          <a:solidFill>
            <a:srgbClr val="1E885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53"/>
          <p:cNvSpPr/>
          <p:nvPr/>
        </p:nvSpPr>
        <p:spPr>
          <a:xfrm rot="-5400000">
            <a:off x="11661684" y="508889"/>
            <a:ext cx="462357" cy="398584"/>
          </a:xfrm>
          <a:prstGeom prst="triangle">
            <a:avLst>
              <a:gd name="adj" fmla="val 50000"/>
            </a:avLst>
          </a:prstGeom>
          <a:solidFill>
            <a:srgbClr val="1E885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53"/>
          <p:cNvSpPr/>
          <p:nvPr/>
        </p:nvSpPr>
        <p:spPr>
          <a:xfrm>
            <a:off x="11019316" y="935036"/>
            <a:ext cx="341357" cy="341357"/>
          </a:xfrm>
          <a:prstGeom prst="rect">
            <a:avLst/>
          </a:prstGeom>
          <a:solidFill>
            <a:srgbClr val="1F875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53"/>
          <p:cNvSpPr/>
          <p:nvPr/>
        </p:nvSpPr>
        <p:spPr>
          <a:xfrm rot="-5400000">
            <a:off x="11661684" y="508889"/>
            <a:ext cx="462357" cy="398584"/>
          </a:xfrm>
          <a:prstGeom prst="triangle">
            <a:avLst>
              <a:gd name="adj" fmla="val 50000"/>
            </a:avLst>
          </a:prstGeom>
          <a:solidFill>
            <a:srgbClr val="1F875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53"/>
          <p:cNvSpPr/>
          <p:nvPr/>
        </p:nvSpPr>
        <p:spPr>
          <a:xfrm>
            <a:off x="11189994" y="-266841"/>
            <a:ext cx="521484" cy="521484"/>
          </a:xfrm>
          <a:prstGeom prst="pie">
            <a:avLst>
              <a:gd name="adj1" fmla="val 0"/>
              <a:gd name="adj2" fmla="val 10841416"/>
            </a:avLst>
          </a:prstGeom>
          <a:solidFill>
            <a:srgbClr val="1F875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bsah s titulkem" type="objTx">
  <p:cSld name="OBJECT_WITH_CAPTION_TEXT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6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68"/>
          <p:cNvSpPr txBox="1">
            <a:spLocks noGrp="1"/>
          </p:cNvSpPr>
          <p:nvPr>
            <p:ph type="body" idx="1"/>
          </p:nvPr>
        </p:nvSpPr>
        <p:spPr>
          <a:xfrm>
            <a:off x="5180012" y="45579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71" name="Google Shape;171;p6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72" name="Google Shape;172;p68"/>
          <p:cNvSpPr/>
          <p:nvPr/>
        </p:nvSpPr>
        <p:spPr>
          <a:xfrm>
            <a:off x="10128250" y="5892629"/>
            <a:ext cx="2063750" cy="1017758"/>
          </a:xfrm>
          <a:custGeom>
            <a:avLst/>
            <a:gdLst/>
            <a:ahLst/>
            <a:cxnLst/>
            <a:rect l="l" t="t" r="r" b="b"/>
            <a:pathLst>
              <a:path w="2552700" h="1206500" extrusionOk="0">
                <a:moveTo>
                  <a:pt x="0" y="108740"/>
                </a:moveTo>
                <a:lnTo>
                  <a:pt x="2552700" y="0"/>
                </a:lnTo>
                <a:lnTo>
                  <a:pt x="2552700" y="1206500"/>
                </a:lnTo>
                <a:lnTo>
                  <a:pt x="59312" y="1191672"/>
                </a:lnTo>
                <a:lnTo>
                  <a:pt x="0" y="10874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3" name="Google Shape;173;p68" descr="Obsah obrázku text, klipart&#10;&#10;Popis byl vytvořen automaticky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67944" y="6050093"/>
            <a:ext cx="1387279" cy="4745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brázek s titulkem" type="picTx">
  <p:cSld name="PICTURE_WITH_CAPTION_TEXT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6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69"/>
          <p:cNvSpPr>
            <a:spLocks noGrp="1"/>
          </p:cNvSpPr>
          <p:nvPr>
            <p:ph type="pic" idx="2"/>
          </p:nvPr>
        </p:nvSpPr>
        <p:spPr>
          <a:xfrm>
            <a:off x="5183187" y="457200"/>
            <a:ext cx="6672035" cy="6067424"/>
          </a:xfrm>
          <a:prstGeom prst="rect">
            <a:avLst/>
          </a:prstGeom>
          <a:noFill/>
          <a:ln>
            <a:noFill/>
          </a:ln>
        </p:spPr>
      </p:sp>
      <p:sp>
        <p:nvSpPr>
          <p:cNvPr id="177" name="Google Shape;177;p6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4467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78" name="Google Shape;178;p69"/>
          <p:cNvSpPr/>
          <p:nvPr/>
        </p:nvSpPr>
        <p:spPr>
          <a:xfrm>
            <a:off x="10128250" y="5892629"/>
            <a:ext cx="2063750" cy="1017758"/>
          </a:xfrm>
          <a:custGeom>
            <a:avLst/>
            <a:gdLst/>
            <a:ahLst/>
            <a:cxnLst/>
            <a:rect l="l" t="t" r="r" b="b"/>
            <a:pathLst>
              <a:path w="2552700" h="1206500" extrusionOk="0">
                <a:moveTo>
                  <a:pt x="0" y="108740"/>
                </a:moveTo>
                <a:lnTo>
                  <a:pt x="2552700" y="0"/>
                </a:lnTo>
                <a:lnTo>
                  <a:pt x="2552700" y="1206500"/>
                </a:lnTo>
                <a:lnTo>
                  <a:pt x="59312" y="1191672"/>
                </a:lnTo>
                <a:lnTo>
                  <a:pt x="0" y="10874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9" name="Google Shape;179;p69" descr="Obsah obrázku text, klipart&#10;&#10;Popis byl vytvořen automaticky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67944" y="6050093"/>
            <a:ext cx="1387279" cy="474531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69"/>
          <p:cNvSpPr/>
          <p:nvPr/>
        </p:nvSpPr>
        <p:spPr>
          <a:xfrm>
            <a:off x="10128250" y="5892629"/>
            <a:ext cx="2063750" cy="1017758"/>
          </a:xfrm>
          <a:custGeom>
            <a:avLst/>
            <a:gdLst/>
            <a:ahLst/>
            <a:cxnLst/>
            <a:rect l="l" t="t" r="r" b="b"/>
            <a:pathLst>
              <a:path w="2552700" h="1206500" extrusionOk="0">
                <a:moveTo>
                  <a:pt x="0" y="108740"/>
                </a:moveTo>
                <a:lnTo>
                  <a:pt x="2552700" y="0"/>
                </a:lnTo>
                <a:lnTo>
                  <a:pt x="2552700" y="1206500"/>
                </a:lnTo>
                <a:lnTo>
                  <a:pt x="59312" y="1191672"/>
                </a:lnTo>
                <a:lnTo>
                  <a:pt x="0" y="10874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" name="Google Shape;181;p69" descr="Obsah obrázku text, klipart&#10;&#10;Popis byl vytvořen automaticky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67944" y="6050093"/>
            <a:ext cx="1387279" cy="4745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Nádpis a graf">
  <p:cSld name="2_Nádpis a graf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0"/>
          <p:cNvSpPr txBox="1">
            <a:spLocks noGrp="1"/>
          </p:cNvSpPr>
          <p:nvPr>
            <p:ph type="title"/>
          </p:nvPr>
        </p:nvSpPr>
        <p:spPr>
          <a:xfrm>
            <a:off x="838200" y="333375"/>
            <a:ext cx="8804275" cy="1009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70"/>
          <p:cNvSpPr/>
          <p:nvPr/>
        </p:nvSpPr>
        <p:spPr>
          <a:xfrm>
            <a:off x="10128250" y="5892629"/>
            <a:ext cx="2063750" cy="1017758"/>
          </a:xfrm>
          <a:custGeom>
            <a:avLst/>
            <a:gdLst/>
            <a:ahLst/>
            <a:cxnLst/>
            <a:rect l="l" t="t" r="r" b="b"/>
            <a:pathLst>
              <a:path w="2552700" h="1206500" extrusionOk="0">
                <a:moveTo>
                  <a:pt x="0" y="108740"/>
                </a:moveTo>
                <a:lnTo>
                  <a:pt x="2552700" y="0"/>
                </a:lnTo>
                <a:lnTo>
                  <a:pt x="2552700" y="1206500"/>
                </a:lnTo>
                <a:lnTo>
                  <a:pt x="59312" y="1191672"/>
                </a:lnTo>
                <a:lnTo>
                  <a:pt x="0" y="10874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5" name="Google Shape;185;p70" descr="Obsah obrázku text, klipart&#10;&#10;Popis byl vytvořen automaticky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67944" y="6050093"/>
            <a:ext cx="1387279" cy="474531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70"/>
          <p:cNvSpPr>
            <a:spLocks noGrp="1"/>
          </p:cNvSpPr>
          <p:nvPr>
            <p:ph type="chart" idx="2"/>
          </p:nvPr>
        </p:nvSpPr>
        <p:spPr>
          <a:xfrm>
            <a:off x="803275" y="1557338"/>
            <a:ext cx="8839200" cy="4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Obrázek a zdroj, popis">
  <p:cSld name="2_Obrázek a zdroj, popis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71"/>
          <p:cNvSpPr/>
          <p:nvPr/>
        </p:nvSpPr>
        <p:spPr>
          <a:xfrm>
            <a:off x="10128250" y="5892629"/>
            <a:ext cx="2063750" cy="1017758"/>
          </a:xfrm>
          <a:custGeom>
            <a:avLst/>
            <a:gdLst/>
            <a:ahLst/>
            <a:cxnLst/>
            <a:rect l="l" t="t" r="r" b="b"/>
            <a:pathLst>
              <a:path w="2552700" h="1206500" extrusionOk="0">
                <a:moveTo>
                  <a:pt x="0" y="108740"/>
                </a:moveTo>
                <a:lnTo>
                  <a:pt x="2552700" y="0"/>
                </a:lnTo>
                <a:lnTo>
                  <a:pt x="2552700" y="1206500"/>
                </a:lnTo>
                <a:lnTo>
                  <a:pt x="59312" y="1191672"/>
                </a:lnTo>
                <a:lnTo>
                  <a:pt x="0" y="10874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9" name="Google Shape;189;p71" descr="Obsah obrázku text, klipart&#10;&#10;Popis byl vytvořen automaticky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67944" y="6050093"/>
            <a:ext cx="1387279" cy="47453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0" name="Google Shape;190;p71"/>
          <p:cNvCxnSpPr/>
          <p:nvPr/>
        </p:nvCxnSpPr>
        <p:spPr>
          <a:xfrm>
            <a:off x="6996545" y="333375"/>
            <a:ext cx="0" cy="5580063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1" name="Google Shape;191;p71"/>
          <p:cNvSpPr>
            <a:spLocks noGrp="1"/>
          </p:cNvSpPr>
          <p:nvPr>
            <p:ph type="pic" idx="2"/>
          </p:nvPr>
        </p:nvSpPr>
        <p:spPr>
          <a:xfrm>
            <a:off x="119063" y="333375"/>
            <a:ext cx="6448425" cy="5580063"/>
          </a:xfrm>
          <a:prstGeom prst="rect">
            <a:avLst/>
          </a:prstGeom>
          <a:noFill/>
          <a:ln>
            <a:noFill/>
          </a:ln>
        </p:spPr>
      </p:sp>
      <p:sp>
        <p:nvSpPr>
          <p:cNvPr id="192" name="Google Shape;192;p71"/>
          <p:cNvSpPr txBox="1">
            <a:spLocks noGrp="1"/>
          </p:cNvSpPr>
          <p:nvPr>
            <p:ph type="body" idx="1"/>
          </p:nvPr>
        </p:nvSpPr>
        <p:spPr>
          <a:xfrm>
            <a:off x="7398338" y="333375"/>
            <a:ext cx="4457112" cy="5018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martArt">
  <p:cSld name="Nadpis a smartArt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2"/>
          <p:cNvSpPr txBox="1">
            <a:spLocks noGrp="1"/>
          </p:cNvSpPr>
          <p:nvPr>
            <p:ph type="title"/>
          </p:nvPr>
        </p:nvSpPr>
        <p:spPr>
          <a:xfrm>
            <a:off x="838200" y="333375"/>
            <a:ext cx="9324975" cy="1009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72"/>
          <p:cNvSpPr>
            <a:spLocks noGrp="1"/>
          </p:cNvSpPr>
          <p:nvPr>
            <p:ph type="dgm" idx="2"/>
          </p:nvPr>
        </p:nvSpPr>
        <p:spPr>
          <a:xfrm>
            <a:off x="803275" y="1557338"/>
            <a:ext cx="9324975" cy="4200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Závěrečný slide">
  <p:cSld name="1_Závěrečný slide">
    <p:bg>
      <p:bgPr>
        <a:solidFill>
          <a:schemeClr val="dk1"/>
        </a:soli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1"/>
          <p:cNvSpPr txBox="1"/>
          <p:nvPr/>
        </p:nvSpPr>
        <p:spPr>
          <a:xfrm>
            <a:off x="1524000" y="2242127"/>
            <a:ext cx="9144000" cy="1186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DĚKUJI ZA POZORNOST</a:t>
            </a:r>
            <a:endParaRPr/>
          </a:p>
        </p:txBody>
      </p:sp>
      <p:sp>
        <p:nvSpPr>
          <p:cNvPr id="198" name="Google Shape;198;p21"/>
          <p:cNvSpPr txBox="1">
            <a:spLocks noGrp="1"/>
          </p:cNvSpPr>
          <p:nvPr>
            <p:ph type="subTitle" idx="1"/>
          </p:nvPr>
        </p:nvSpPr>
        <p:spPr>
          <a:xfrm>
            <a:off x="1863436" y="3773843"/>
            <a:ext cx="8465128" cy="581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cxnSp>
        <p:nvCxnSpPr>
          <p:cNvPr id="199" name="Google Shape;199;p21"/>
          <p:cNvCxnSpPr/>
          <p:nvPr/>
        </p:nvCxnSpPr>
        <p:spPr>
          <a:xfrm>
            <a:off x="1863437" y="3588524"/>
            <a:ext cx="8465127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0" name="Google Shape;200;p21"/>
          <p:cNvSpPr/>
          <p:nvPr/>
        </p:nvSpPr>
        <p:spPr>
          <a:xfrm>
            <a:off x="10128250" y="5892629"/>
            <a:ext cx="2063750" cy="1017758"/>
          </a:xfrm>
          <a:custGeom>
            <a:avLst/>
            <a:gdLst/>
            <a:ahLst/>
            <a:cxnLst/>
            <a:rect l="l" t="t" r="r" b="b"/>
            <a:pathLst>
              <a:path w="2552700" h="1206500" extrusionOk="0">
                <a:moveTo>
                  <a:pt x="0" y="108740"/>
                </a:moveTo>
                <a:lnTo>
                  <a:pt x="2552700" y="0"/>
                </a:lnTo>
                <a:lnTo>
                  <a:pt x="2552700" y="1206500"/>
                </a:lnTo>
                <a:lnTo>
                  <a:pt x="59312" y="1191672"/>
                </a:lnTo>
                <a:lnTo>
                  <a:pt x="0" y="10874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1" name="Google Shape;201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67944" y="6164242"/>
            <a:ext cx="1411132" cy="474531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1"/>
          <p:cNvSpPr/>
          <p:nvPr/>
        </p:nvSpPr>
        <p:spPr>
          <a:xfrm>
            <a:off x="11019316" y="935036"/>
            <a:ext cx="341357" cy="341357"/>
          </a:xfrm>
          <a:prstGeom prst="rect">
            <a:avLst/>
          </a:prstGeom>
          <a:solidFill>
            <a:srgbClr val="1F875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21"/>
          <p:cNvSpPr/>
          <p:nvPr/>
        </p:nvSpPr>
        <p:spPr>
          <a:xfrm rot="-5400000">
            <a:off x="11661684" y="508889"/>
            <a:ext cx="462357" cy="398584"/>
          </a:xfrm>
          <a:prstGeom prst="triangle">
            <a:avLst>
              <a:gd name="adj" fmla="val 50000"/>
            </a:avLst>
          </a:prstGeom>
          <a:solidFill>
            <a:srgbClr val="1F875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21"/>
          <p:cNvSpPr/>
          <p:nvPr/>
        </p:nvSpPr>
        <p:spPr>
          <a:xfrm>
            <a:off x="11189994" y="-266841"/>
            <a:ext cx="521484" cy="521484"/>
          </a:xfrm>
          <a:prstGeom prst="pie">
            <a:avLst>
              <a:gd name="adj1" fmla="val 0"/>
              <a:gd name="adj2" fmla="val 10841416"/>
            </a:avLst>
          </a:prstGeom>
          <a:solidFill>
            <a:srgbClr val="1F875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Závěrečný slide (bílý)">
  <p:cSld name="1_Závěrečný slide (bílý)">
    <p:bg>
      <p:bgPr>
        <a:solidFill>
          <a:schemeClr val="lt1"/>
        </a:solid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0"/>
          <p:cNvSpPr txBox="1"/>
          <p:nvPr/>
        </p:nvSpPr>
        <p:spPr>
          <a:xfrm>
            <a:off x="1524000" y="2242127"/>
            <a:ext cx="9144000" cy="1186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DĚKUJI ZA POZORNOST</a:t>
            </a:r>
            <a:endParaRPr/>
          </a:p>
        </p:txBody>
      </p:sp>
      <p:sp>
        <p:nvSpPr>
          <p:cNvPr id="207" name="Google Shape;207;p20"/>
          <p:cNvSpPr txBox="1">
            <a:spLocks noGrp="1"/>
          </p:cNvSpPr>
          <p:nvPr>
            <p:ph type="subTitle" idx="1"/>
          </p:nvPr>
        </p:nvSpPr>
        <p:spPr>
          <a:xfrm>
            <a:off x="1863436" y="3773843"/>
            <a:ext cx="8465128" cy="581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cxnSp>
        <p:nvCxnSpPr>
          <p:cNvPr id="208" name="Google Shape;208;p20"/>
          <p:cNvCxnSpPr/>
          <p:nvPr/>
        </p:nvCxnSpPr>
        <p:spPr>
          <a:xfrm>
            <a:off x="1863437" y="3588524"/>
            <a:ext cx="8465127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9" name="Google Shape;209;p20"/>
          <p:cNvSpPr/>
          <p:nvPr/>
        </p:nvSpPr>
        <p:spPr>
          <a:xfrm>
            <a:off x="10128250" y="5892629"/>
            <a:ext cx="2063750" cy="1017758"/>
          </a:xfrm>
          <a:custGeom>
            <a:avLst/>
            <a:gdLst/>
            <a:ahLst/>
            <a:cxnLst/>
            <a:rect l="l" t="t" r="r" b="b"/>
            <a:pathLst>
              <a:path w="2552700" h="1206500" extrusionOk="0">
                <a:moveTo>
                  <a:pt x="0" y="108740"/>
                </a:moveTo>
                <a:lnTo>
                  <a:pt x="2552700" y="0"/>
                </a:lnTo>
                <a:lnTo>
                  <a:pt x="2552700" y="1206500"/>
                </a:lnTo>
                <a:lnTo>
                  <a:pt x="59312" y="1191672"/>
                </a:lnTo>
                <a:lnTo>
                  <a:pt x="0" y="10874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0" name="Google Shape;210;p20" descr="Obsah obrázku text, klipart&#10;&#10;Popis byl vytvořen automaticky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67944" y="6050093"/>
            <a:ext cx="1387279" cy="474531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0"/>
          <p:cNvSpPr/>
          <p:nvPr/>
        </p:nvSpPr>
        <p:spPr>
          <a:xfrm>
            <a:off x="11019316" y="935036"/>
            <a:ext cx="341357" cy="3413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20"/>
          <p:cNvSpPr/>
          <p:nvPr/>
        </p:nvSpPr>
        <p:spPr>
          <a:xfrm rot="-5400000">
            <a:off x="11661684" y="508889"/>
            <a:ext cx="462357" cy="398584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20"/>
          <p:cNvSpPr/>
          <p:nvPr/>
        </p:nvSpPr>
        <p:spPr>
          <a:xfrm>
            <a:off x="11189994" y="-266841"/>
            <a:ext cx="521484" cy="521484"/>
          </a:xfrm>
          <a:prstGeom prst="pie">
            <a:avLst>
              <a:gd name="adj1" fmla="val 0"/>
              <a:gd name="adj2" fmla="val 10841416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ádpis a text (bez odrážek)">
  <p:cSld name="Nádpis a text (bez odrážek)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51"/>
          <p:cNvSpPr txBox="1">
            <a:spLocks noGrp="1"/>
          </p:cNvSpPr>
          <p:nvPr>
            <p:ph type="title"/>
          </p:nvPr>
        </p:nvSpPr>
        <p:spPr>
          <a:xfrm>
            <a:off x="838200" y="333375"/>
            <a:ext cx="10515600" cy="1009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1"/>
          <p:cNvSpPr txBox="1">
            <a:spLocks noGrp="1"/>
          </p:cNvSpPr>
          <p:nvPr>
            <p:ph type="body" idx="1"/>
          </p:nvPr>
        </p:nvSpPr>
        <p:spPr>
          <a:xfrm>
            <a:off x="803275" y="1557338"/>
            <a:ext cx="9324975" cy="4226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Font typeface="Calibri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Font typeface="Calibri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Calibri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Calibri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Calibri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 type="obj">
  <p:cSld name="OBJEC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54"/>
          <p:cNvSpPr txBox="1">
            <a:spLocks noGrp="1"/>
          </p:cNvSpPr>
          <p:nvPr>
            <p:ph type="title"/>
          </p:nvPr>
        </p:nvSpPr>
        <p:spPr>
          <a:xfrm>
            <a:off x="838200" y="333375"/>
            <a:ext cx="10007009" cy="1009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54"/>
          <p:cNvSpPr txBox="1">
            <a:spLocks noGrp="1"/>
          </p:cNvSpPr>
          <p:nvPr>
            <p:ph type="body" idx="1"/>
          </p:nvPr>
        </p:nvSpPr>
        <p:spPr>
          <a:xfrm>
            <a:off x="838200" y="1571625"/>
            <a:ext cx="10007009" cy="4180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brázek (možnost 2)">
  <p:cSld name="Obrázek (možnost 2)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5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58" name="Google Shape;58;p55"/>
          <p:cNvSpPr/>
          <p:nvPr/>
        </p:nvSpPr>
        <p:spPr>
          <a:xfrm>
            <a:off x="10128250" y="5892629"/>
            <a:ext cx="2063750" cy="1017758"/>
          </a:xfrm>
          <a:custGeom>
            <a:avLst/>
            <a:gdLst/>
            <a:ahLst/>
            <a:cxnLst/>
            <a:rect l="l" t="t" r="r" b="b"/>
            <a:pathLst>
              <a:path w="2552700" h="1206500" extrusionOk="0">
                <a:moveTo>
                  <a:pt x="0" y="108740"/>
                </a:moveTo>
                <a:lnTo>
                  <a:pt x="2552700" y="0"/>
                </a:lnTo>
                <a:lnTo>
                  <a:pt x="2552700" y="1206500"/>
                </a:lnTo>
                <a:lnTo>
                  <a:pt x="59312" y="1191672"/>
                </a:lnTo>
                <a:lnTo>
                  <a:pt x="0" y="10874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" name="Google Shape;59;p55" descr="Obsah obrázku text, klipart&#10;&#10;Popis byl vytvořen automaticky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67944" y="6050093"/>
            <a:ext cx="1387279" cy="4745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otto, citát, jedná věta">
  <p:cSld name="Motto, citát, jedná věta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6"/>
          <p:cNvSpPr/>
          <p:nvPr/>
        </p:nvSpPr>
        <p:spPr>
          <a:xfrm>
            <a:off x="9639300" y="5651500"/>
            <a:ext cx="2552700" cy="1258888"/>
          </a:xfrm>
          <a:custGeom>
            <a:avLst/>
            <a:gdLst/>
            <a:ahLst/>
            <a:cxnLst/>
            <a:rect l="l" t="t" r="r" b="b"/>
            <a:pathLst>
              <a:path w="2552700" h="1206500" extrusionOk="0">
                <a:moveTo>
                  <a:pt x="0" y="108740"/>
                </a:moveTo>
                <a:lnTo>
                  <a:pt x="2552700" y="0"/>
                </a:lnTo>
                <a:lnTo>
                  <a:pt x="2552700" y="1206500"/>
                </a:lnTo>
                <a:lnTo>
                  <a:pt x="59312" y="1191672"/>
                </a:lnTo>
                <a:lnTo>
                  <a:pt x="0" y="10874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" name="Google Shape;62;p56" descr="Obsah obrázku text, klipart&#10;&#10;Popis byl vytvořen automaticky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139266" y="5937666"/>
            <a:ext cx="1715958" cy="586959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56"/>
          <p:cNvSpPr txBox="1">
            <a:spLocks noGrp="1"/>
          </p:cNvSpPr>
          <p:nvPr>
            <p:ph type="body" idx="1"/>
          </p:nvPr>
        </p:nvSpPr>
        <p:spPr>
          <a:xfrm>
            <a:off x="803275" y="333375"/>
            <a:ext cx="9336088" cy="2544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400"/>
              <a:buFont typeface="Calibri"/>
              <a:buNone/>
              <a:defRPr sz="4400">
                <a:solidFill>
                  <a:schemeClr val="dk1"/>
                </a:solidFill>
              </a:defRPr>
            </a:lvl1pPr>
            <a:lvl2pPr marL="914400" lvl="1" indent="-431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3200"/>
              <a:buFont typeface="Arial"/>
              <a:buChar char="•"/>
              <a:defRPr sz="3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Calibri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Calibri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Calibri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Úvodní snímek" type="title">
  <p:cSld name="TITLE">
    <p:bg>
      <p:bgPr>
        <a:solidFill>
          <a:schemeClr val="dk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9"/>
          <p:cNvSpPr txBox="1">
            <a:spLocks noGrp="1"/>
          </p:cNvSpPr>
          <p:nvPr>
            <p:ph type="ctrTitle"/>
          </p:nvPr>
        </p:nvSpPr>
        <p:spPr>
          <a:xfrm>
            <a:off x="1524000" y="1105714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 b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9"/>
          <p:cNvSpPr txBox="1">
            <a:spLocks noGrp="1"/>
          </p:cNvSpPr>
          <p:nvPr>
            <p:ph type="subTitle" idx="1"/>
          </p:nvPr>
        </p:nvSpPr>
        <p:spPr>
          <a:xfrm>
            <a:off x="1524000" y="3512325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cxnSp>
        <p:nvCxnSpPr>
          <p:cNvPr id="67" name="Google Shape;67;p49"/>
          <p:cNvCxnSpPr/>
          <p:nvPr/>
        </p:nvCxnSpPr>
        <p:spPr>
          <a:xfrm>
            <a:off x="1524000" y="313690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8" name="Google Shape;68;p49"/>
          <p:cNvSpPr/>
          <p:nvPr/>
        </p:nvSpPr>
        <p:spPr>
          <a:xfrm>
            <a:off x="11019316" y="935036"/>
            <a:ext cx="341357" cy="341357"/>
          </a:xfrm>
          <a:prstGeom prst="rect">
            <a:avLst/>
          </a:prstGeom>
          <a:solidFill>
            <a:srgbClr val="1E885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49"/>
          <p:cNvSpPr/>
          <p:nvPr/>
        </p:nvSpPr>
        <p:spPr>
          <a:xfrm rot="-5400000">
            <a:off x="11661684" y="508889"/>
            <a:ext cx="462357" cy="398584"/>
          </a:xfrm>
          <a:prstGeom prst="triangle">
            <a:avLst>
              <a:gd name="adj" fmla="val 50000"/>
            </a:avLst>
          </a:prstGeom>
          <a:solidFill>
            <a:srgbClr val="1E885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0" name="Google Shape;70;p49"/>
          <p:cNvCxnSpPr/>
          <p:nvPr/>
        </p:nvCxnSpPr>
        <p:spPr>
          <a:xfrm>
            <a:off x="1524000" y="313690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1" name="Google Shape;71;p49"/>
          <p:cNvSpPr/>
          <p:nvPr/>
        </p:nvSpPr>
        <p:spPr>
          <a:xfrm>
            <a:off x="11019316" y="935036"/>
            <a:ext cx="341357" cy="341357"/>
          </a:xfrm>
          <a:prstGeom prst="rect">
            <a:avLst/>
          </a:prstGeom>
          <a:solidFill>
            <a:srgbClr val="1F875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49"/>
          <p:cNvSpPr/>
          <p:nvPr/>
        </p:nvSpPr>
        <p:spPr>
          <a:xfrm rot="-5400000">
            <a:off x="11661684" y="508889"/>
            <a:ext cx="462357" cy="398584"/>
          </a:xfrm>
          <a:prstGeom prst="triangle">
            <a:avLst>
              <a:gd name="adj" fmla="val 50000"/>
            </a:avLst>
          </a:prstGeom>
          <a:solidFill>
            <a:srgbClr val="1F875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49"/>
          <p:cNvSpPr/>
          <p:nvPr/>
        </p:nvSpPr>
        <p:spPr>
          <a:xfrm>
            <a:off x="11189994" y="-266841"/>
            <a:ext cx="521484" cy="521484"/>
          </a:xfrm>
          <a:prstGeom prst="pie">
            <a:avLst>
              <a:gd name="adj1" fmla="val 0"/>
              <a:gd name="adj2" fmla="val 10841416"/>
            </a:avLst>
          </a:prstGeom>
          <a:solidFill>
            <a:srgbClr val="1F875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Úvodní snímek (bílý)">
  <p:cSld name="Úvodní snímek (bílý)">
    <p:bg>
      <p:bgPr>
        <a:solidFill>
          <a:schemeClr val="lt2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7"/>
          <p:cNvSpPr txBox="1">
            <a:spLocks noGrp="1"/>
          </p:cNvSpPr>
          <p:nvPr>
            <p:ph type="ctrTitle"/>
          </p:nvPr>
        </p:nvSpPr>
        <p:spPr>
          <a:xfrm>
            <a:off x="1524000" y="1105714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7"/>
          <p:cNvSpPr txBox="1">
            <a:spLocks noGrp="1"/>
          </p:cNvSpPr>
          <p:nvPr>
            <p:ph type="subTitle" idx="1"/>
          </p:nvPr>
        </p:nvSpPr>
        <p:spPr>
          <a:xfrm>
            <a:off x="1524000" y="3512325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cxnSp>
        <p:nvCxnSpPr>
          <p:cNvPr id="77" name="Google Shape;77;p57"/>
          <p:cNvCxnSpPr/>
          <p:nvPr/>
        </p:nvCxnSpPr>
        <p:spPr>
          <a:xfrm>
            <a:off x="1524000" y="313690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8" name="Google Shape;78;p57"/>
          <p:cNvSpPr/>
          <p:nvPr/>
        </p:nvSpPr>
        <p:spPr>
          <a:xfrm>
            <a:off x="11352213" y="-170679"/>
            <a:ext cx="341357" cy="341357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57"/>
          <p:cNvSpPr/>
          <p:nvPr/>
        </p:nvSpPr>
        <p:spPr>
          <a:xfrm>
            <a:off x="11019316" y="935036"/>
            <a:ext cx="341357" cy="34135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57"/>
          <p:cNvSpPr/>
          <p:nvPr/>
        </p:nvSpPr>
        <p:spPr>
          <a:xfrm rot="-5400000">
            <a:off x="11661684" y="508889"/>
            <a:ext cx="462357" cy="398584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1" name="Google Shape;81;p57"/>
          <p:cNvCxnSpPr/>
          <p:nvPr/>
        </p:nvCxnSpPr>
        <p:spPr>
          <a:xfrm>
            <a:off x="1524000" y="313690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2" name="Google Shape;82;p57"/>
          <p:cNvSpPr/>
          <p:nvPr/>
        </p:nvSpPr>
        <p:spPr>
          <a:xfrm>
            <a:off x="11019316" y="935036"/>
            <a:ext cx="341357" cy="3413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57"/>
          <p:cNvSpPr/>
          <p:nvPr/>
        </p:nvSpPr>
        <p:spPr>
          <a:xfrm rot="-5400000">
            <a:off x="11661684" y="508889"/>
            <a:ext cx="462357" cy="398584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57"/>
          <p:cNvSpPr/>
          <p:nvPr/>
        </p:nvSpPr>
        <p:spPr>
          <a:xfrm>
            <a:off x="11189994" y="-266841"/>
            <a:ext cx="521484" cy="521484"/>
          </a:xfrm>
          <a:prstGeom prst="pie">
            <a:avLst>
              <a:gd name="adj1" fmla="val 0"/>
              <a:gd name="adj2" fmla="val 10841416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Záhlaví oddílu" type="secHead">
  <p:cSld name="SECTION_HEADER">
    <p:bg>
      <p:bgPr>
        <a:solidFill>
          <a:schemeClr val="dk1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5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8" name="Google Shape;88;p52"/>
          <p:cNvSpPr/>
          <p:nvPr/>
        </p:nvSpPr>
        <p:spPr>
          <a:xfrm>
            <a:off x="11352213" y="-170679"/>
            <a:ext cx="341357" cy="341357"/>
          </a:xfrm>
          <a:prstGeom prst="ellipse">
            <a:avLst/>
          </a:prstGeom>
          <a:solidFill>
            <a:srgbClr val="1E885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52"/>
          <p:cNvSpPr/>
          <p:nvPr/>
        </p:nvSpPr>
        <p:spPr>
          <a:xfrm>
            <a:off x="11019316" y="935036"/>
            <a:ext cx="341357" cy="341357"/>
          </a:xfrm>
          <a:prstGeom prst="rect">
            <a:avLst/>
          </a:prstGeom>
          <a:solidFill>
            <a:srgbClr val="1E885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52"/>
          <p:cNvSpPr/>
          <p:nvPr/>
        </p:nvSpPr>
        <p:spPr>
          <a:xfrm rot="-5400000">
            <a:off x="11661684" y="508889"/>
            <a:ext cx="462357" cy="398584"/>
          </a:xfrm>
          <a:prstGeom prst="triangle">
            <a:avLst>
              <a:gd name="adj" fmla="val 50000"/>
            </a:avLst>
          </a:prstGeom>
          <a:solidFill>
            <a:srgbClr val="1E885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52"/>
          <p:cNvSpPr/>
          <p:nvPr/>
        </p:nvSpPr>
        <p:spPr>
          <a:xfrm>
            <a:off x="11019316" y="935036"/>
            <a:ext cx="341357" cy="341357"/>
          </a:xfrm>
          <a:prstGeom prst="rect">
            <a:avLst/>
          </a:prstGeom>
          <a:solidFill>
            <a:srgbClr val="1F875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52"/>
          <p:cNvSpPr/>
          <p:nvPr/>
        </p:nvSpPr>
        <p:spPr>
          <a:xfrm rot="-5400000">
            <a:off x="11661684" y="508889"/>
            <a:ext cx="462357" cy="398584"/>
          </a:xfrm>
          <a:prstGeom prst="triangle">
            <a:avLst>
              <a:gd name="adj" fmla="val 50000"/>
            </a:avLst>
          </a:prstGeom>
          <a:solidFill>
            <a:srgbClr val="1F875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52"/>
          <p:cNvSpPr/>
          <p:nvPr/>
        </p:nvSpPr>
        <p:spPr>
          <a:xfrm>
            <a:off x="11189994" y="-266841"/>
            <a:ext cx="521484" cy="521484"/>
          </a:xfrm>
          <a:prstGeom prst="pie">
            <a:avLst>
              <a:gd name="adj1" fmla="val 0"/>
              <a:gd name="adj2" fmla="val 10841416"/>
            </a:avLst>
          </a:prstGeom>
          <a:solidFill>
            <a:srgbClr val="1F875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2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8"/>
          <p:cNvSpPr txBox="1">
            <a:spLocks noGrp="1"/>
          </p:cNvSpPr>
          <p:nvPr>
            <p:ph type="title"/>
          </p:nvPr>
        </p:nvSpPr>
        <p:spPr>
          <a:xfrm>
            <a:off x="838200" y="333375"/>
            <a:ext cx="10515600" cy="1009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48"/>
          <p:cNvSpPr txBox="1">
            <a:spLocks noGrp="1"/>
          </p:cNvSpPr>
          <p:nvPr>
            <p:ph type="body" idx="1"/>
          </p:nvPr>
        </p:nvSpPr>
        <p:spPr>
          <a:xfrm>
            <a:off x="838200" y="1571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48"/>
          <p:cNvSpPr/>
          <p:nvPr/>
        </p:nvSpPr>
        <p:spPr>
          <a:xfrm>
            <a:off x="10128250" y="5892629"/>
            <a:ext cx="2063750" cy="1017758"/>
          </a:xfrm>
          <a:custGeom>
            <a:avLst/>
            <a:gdLst/>
            <a:ahLst/>
            <a:cxnLst/>
            <a:rect l="l" t="t" r="r" b="b"/>
            <a:pathLst>
              <a:path w="2552700" h="1206500" extrusionOk="0">
                <a:moveTo>
                  <a:pt x="0" y="108740"/>
                </a:moveTo>
                <a:lnTo>
                  <a:pt x="2552700" y="0"/>
                </a:lnTo>
                <a:lnTo>
                  <a:pt x="2552700" y="1206500"/>
                </a:lnTo>
                <a:lnTo>
                  <a:pt x="59312" y="1191672"/>
                </a:lnTo>
                <a:lnTo>
                  <a:pt x="0" y="10874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Google Shape;9;p48" descr="Obsah obrázku text, klipart&#10;&#10;Popis byl vytvořen automatick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67944" y="6050093"/>
            <a:ext cx="1387279" cy="47453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48"/>
          <p:cNvSpPr/>
          <p:nvPr/>
        </p:nvSpPr>
        <p:spPr>
          <a:xfrm>
            <a:off x="11352213" y="-170679"/>
            <a:ext cx="341357" cy="34135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48"/>
          <p:cNvSpPr/>
          <p:nvPr/>
        </p:nvSpPr>
        <p:spPr>
          <a:xfrm>
            <a:off x="11019316" y="935036"/>
            <a:ext cx="341357" cy="3413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48"/>
          <p:cNvSpPr/>
          <p:nvPr/>
        </p:nvSpPr>
        <p:spPr>
          <a:xfrm rot="-5400000">
            <a:off x="11661684" y="508889"/>
            <a:ext cx="462357" cy="398584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48"/>
          <p:cNvSpPr/>
          <p:nvPr/>
        </p:nvSpPr>
        <p:spPr>
          <a:xfrm>
            <a:off x="10128250" y="5892629"/>
            <a:ext cx="2063750" cy="1017758"/>
          </a:xfrm>
          <a:custGeom>
            <a:avLst/>
            <a:gdLst/>
            <a:ahLst/>
            <a:cxnLst/>
            <a:rect l="l" t="t" r="r" b="b"/>
            <a:pathLst>
              <a:path w="2552700" h="1206500" extrusionOk="0">
                <a:moveTo>
                  <a:pt x="0" y="108740"/>
                </a:moveTo>
                <a:lnTo>
                  <a:pt x="2552700" y="0"/>
                </a:lnTo>
                <a:lnTo>
                  <a:pt x="2552700" y="1206500"/>
                </a:lnTo>
                <a:lnTo>
                  <a:pt x="59312" y="1191672"/>
                </a:lnTo>
                <a:lnTo>
                  <a:pt x="0" y="10874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Google Shape;14;p48" descr="Obsah obrázku text, klipart&#10;&#10;Popis byl vytvořen automatick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67944" y="6050093"/>
            <a:ext cx="1387279" cy="47453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48"/>
          <p:cNvSpPr/>
          <p:nvPr/>
        </p:nvSpPr>
        <p:spPr>
          <a:xfrm>
            <a:off x="11019316" y="935036"/>
            <a:ext cx="341357" cy="3413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48"/>
          <p:cNvSpPr/>
          <p:nvPr/>
        </p:nvSpPr>
        <p:spPr>
          <a:xfrm rot="-5400000">
            <a:off x="11661684" y="508889"/>
            <a:ext cx="462357" cy="398584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48"/>
          <p:cNvSpPr/>
          <p:nvPr/>
        </p:nvSpPr>
        <p:spPr>
          <a:xfrm>
            <a:off x="11189994" y="-266841"/>
            <a:ext cx="521484" cy="521484"/>
          </a:xfrm>
          <a:prstGeom prst="pie">
            <a:avLst>
              <a:gd name="adj1" fmla="val 0"/>
              <a:gd name="adj2" fmla="val 10841416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247">
          <p15:clr>
            <a:srgbClr val="F26B43"/>
          </p15:clr>
        </p15:guide>
        <p15:guide id="2" pos="75">
          <p15:clr>
            <a:srgbClr val="F26B43"/>
          </p15:clr>
        </p15:guide>
        <p15:guide id="3" orient="horz" pos="73">
          <p15:clr>
            <a:srgbClr val="F26B43"/>
          </p15:clr>
        </p15:guide>
        <p15:guide id="4" pos="7605">
          <p15:clr>
            <a:srgbClr val="F26B43"/>
          </p15:clr>
        </p15:guide>
        <p15:guide id="5" orient="horz" pos="210">
          <p15:clr>
            <a:srgbClr val="F26B43"/>
          </p15:clr>
        </p15:guide>
        <p15:guide id="6" orient="horz" pos="867">
          <p15:clr>
            <a:srgbClr val="F26B43"/>
          </p15:clr>
        </p15:guide>
        <p15:guide id="7" pos="506">
          <p15:clr>
            <a:srgbClr val="F26B43"/>
          </p15:clr>
        </p15:guide>
        <p15:guide id="8" pos="7151">
          <p15:clr>
            <a:srgbClr val="F26B43"/>
          </p15:clr>
        </p15:guide>
        <p15:guide id="9" orient="horz" pos="981">
          <p15:clr>
            <a:srgbClr val="F26B43"/>
          </p15:clr>
        </p15:guide>
        <p15:guide id="10" orient="horz" pos="3725">
          <p15:clr>
            <a:srgbClr val="F26B43"/>
          </p15:clr>
        </p15:guide>
        <p15:guide id="11" orient="horz" pos="4110">
          <p15:clr>
            <a:srgbClr val="F26B43"/>
          </p15:clr>
        </p15:guide>
        <p15:guide id="12" pos="6380">
          <p15:clr>
            <a:srgbClr val="F26B43"/>
          </p15:clr>
        </p15:guide>
        <p15:guide id="13" pos="7469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7"/>
          <p:cNvSpPr txBox="1">
            <a:spLocks noGrp="1"/>
          </p:cNvSpPr>
          <p:nvPr>
            <p:ph type="title"/>
          </p:nvPr>
        </p:nvSpPr>
        <p:spPr>
          <a:xfrm>
            <a:off x="838200" y="333375"/>
            <a:ext cx="10515600" cy="1009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" name="Google Shape;39;p47"/>
          <p:cNvSpPr txBox="1">
            <a:spLocks noGrp="1"/>
          </p:cNvSpPr>
          <p:nvPr>
            <p:ph type="body" idx="1"/>
          </p:nvPr>
        </p:nvSpPr>
        <p:spPr>
          <a:xfrm>
            <a:off x="838200" y="1571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47"/>
          <p:cNvSpPr/>
          <p:nvPr/>
        </p:nvSpPr>
        <p:spPr>
          <a:xfrm>
            <a:off x="10128250" y="5892629"/>
            <a:ext cx="2063750" cy="1017758"/>
          </a:xfrm>
          <a:custGeom>
            <a:avLst/>
            <a:gdLst/>
            <a:ahLst/>
            <a:cxnLst/>
            <a:rect l="l" t="t" r="r" b="b"/>
            <a:pathLst>
              <a:path w="2552700" h="1206500" extrusionOk="0">
                <a:moveTo>
                  <a:pt x="0" y="108740"/>
                </a:moveTo>
                <a:lnTo>
                  <a:pt x="2552700" y="0"/>
                </a:lnTo>
                <a:lnTo>
                  <a:pt x="2552700" y="1206500"/>
                </a:lnTo>
                <a:lnTo>
                  <a:pt x="59312" y="1191672"/>
                </a:lnTo>
                <a:lnTo>
                  <a:pt x="0" y="10874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" name="Google Shape;41;p47" descr="Obsah obrázku text, klipart&#10;&#10;Popis byl vytvořen automaticky"/>
          <p:cNvPicPr preferRelativeResize="0"/>
          <p:nvPr/>
        </p:nvPicPr>
        <p:blipFill rotWithShape="1">
          <a:blip r:embed="rId26">
            <a:alphaModFix/>
          </a:blip>
          <a:srcRect/>
          <a:stretch/>
        </p:blipFill>
        <p:spPr>
          <a:xfrm>
            <a:off x="10467944" y="6050093"/>
            <a:ext cx="1387279" cy="474531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47"/>
          <p:cNvSpPr/>
          <p:nvPr/>
        </p:nvSpPr>
        <p:spPr>
          <a:xfrm>
            <a:off x="11352213" y="-170679"/>
            <a:ext cx="341357" cy="34135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47"/>
          <p:cNvSpPr/>
          <p:nvPr/>
        </p:nvSpPr>
        <p:spPr>
          <a:xfrm>
            <a:off x="11019316" y="935036"/>
            <a:ext cx="341357" cy="3413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47"/>
          <p:cNvSpPr/>
          <p:nvPr/>
        </p:nvSpPr>
        <p:spPr>
          <a:xfrm rot="-5400000">
            <a:off x="11661684" y="508889"/>
            <a:ext cx="462357" cy="398584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47"/>
          <p:cNvSpPr/>
          <p:nvPr/>
        </p:nvSpPr>
        <p:spPr>
          <a:xfrm>
            <a:off x="10128250" y="5892629"/>
            <a:ext cx="2063750" cy="1017758"/>
          </a:xfrm>
          <a:custGeom>
            <a:avLst/>
            <a:gdLst/>
            <a:ahLst/>
            <a:cxnLst/>
            <a:rect l="l" t="t" r="r" b="b"/>
            <a:pathLst>
              <a:path w="2552700" h="1206500" extrusionOk="0">
                <a:moveTo>
                  <a:pt x="0" y="108740"/>
                </a:moveTo>
                <a:lnTo>
                  <a:pt x="2552700" y="0"/>
                </a:lnTo>
                <a:lnTo>
                  <a:pt x="2552700" y="1206500"/>
                </a:lnTo>
                <a:lnTo>
                  <a:pt x="59312" y="1191672"/>
                </a:lnTo>
                <a:lnTo>
                  <a:pt x="0" y="10874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" name="Google Shape;46;p47" descr="Obsah obrázku text, klipart&#10;&#10;Popis byl vytvořen automaticky"/>
          <p:cNvPicPr preferRelativeResize="0"/>
          <p:nvPr/>
        </p:nvPicPr>
        <p:blipFill rotWithShape="1">
          <a:blip r:embed="rId26">
            <a:alphaModFix/>
          </a:blip>
          <a:srcRect/>
          <a:stretch/>
        </p:blipFill>
        <p:spPr>
          <a:xfrm>
            <a:off x="10467944" y="6050093"/>
            <a:ext cx="1387279" cy="474531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47"/>
          <p:cNvSpPr/>
          <p:nvPr/>
        </p:nvSpPr>
        <p:spPr>
          <a:xfrm>
            <a:off x="11019316" y="935036"/>
            <a:ext cx="341357" cy="3413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47"/>
          <p:cNvSpPr/>
          <p:nvPr/>
        </p:nvSpPr>
        <p:spPr>
          <a:xfrm rot="-5400000">
            <a:off x="11661684" y="508889"/>
            <a:ext cx="462357" cy="398584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47"/>
          <p:cNvSpPr/>
          <p:nvPr/>
        </p:nvSpPr>
        <p:spPr>
          <a:xfrm>
            <a:off x="11189994" y="-266841"/>
            <a:ext cx="521484" cy="521484"/>
          </a:xfrm>
          <a:prstGeom prst="pie">
            <a:avLst>
              <a:gd name="adj1" fmla="val 0"/>
              <a:gd name="adj2" fmla="val 10841416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  <p:sldLayoutId id="2147483669" r:id="rId18"/>
    <p:sldLayoutId id="2147483670" r:id="rId19"/>
    <p:sldLayoutId id="2147483671" r:id="rId20"/>
    <p:sldLayoutId id="2147483672" r:id="rId21"/>
    <p:sldLayoutId id="2147483673" r:id="rId22"/>
    <p:sldLayoutId id="2147483674" r:id="rId23"/>
    <p:sldLayoutId id="2147483675" r:id="rId2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247">
          <p15:clr>
            <a:srgbClr val="F26B43"/>
          </p15:clr>
        </p15:guide>
        <p15:guide id="2" pos="75">
          <p15:clr>
            <a:srgbClr val="F26B43"/>
          </p15:clr>
        </p15:guide>
        <p15:guide id="3" orient="horz" pos="73">
          <p15:clr>
            <a:srgbClr val="F26B43"/>
          </p15:clr>
        </p15:guide>
        <p15:guide id="4" pos="7605">
          <p15:clr>
            <a:srgbClr val="F26B43"/>
          </p15:clr>
        </p15:guide>
        <p15:guide id="5" orient="horz" pos="210">
          <p15:clr>
            <a:srgbClr val="F26B43"/>
          </p15:clr>
        </p15:guide>
        <p15:guide id="6" orient="horz" pos="867">
          <p15:clr>
            <a:srgbClr val="F26B43"/>
          </p15:clr>
        </p15:guide>
        <p15:guide id="7" pos="506">
          <p15:clr>
            <a:srgbClr val="F26B43"/>
          </p15:clr>
        </p15:guide>
        <p15:guide id="8" pos="7151">
          <p15:clr>
            <a:srgbClr val="F26B43"/>
          </p15:clr>
        </p15:guide>
        <p15:guide id="9" orient="horz" pos="981">
          <p15:clr>
            <a:srgbClr val="F26B43"/>
          </p15:clr>
        </p15:guide>
        <p15:guide id="10" orient="horz" pos="3725">
          <p15:clr>
            <a:srgbClr val="F26B43"/>
          </p15:clr>
        </p15:guide>
        <p15:guide id="11" orient="horz" pos="4110">
          <p15:clr>
            <a:srgbClr val="F26B43"/>
          </p15:clr>
        </p15:guide>
        <p15:guide id="12" pos="6380">
          <p15:clr>
            <a:srgbClr val="F26B43"/>
          </p15:clr>
        </p15:guide>
        <p15:guide id="13" pos="746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"/>
          <p:cNvSpPr txBox="1">
            <a:spLocks noGrp="1"/>
          </p:cNvSpPr>
          <p:nvPr>
            <p:ph type="ctrTitle"/>
          </p:nvPr>
        </p:nvSpPr>
        <p:spPr>
          <a:xfrm>
            <a:off x="1524000" y="1404939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Podpora</a:t>
            </a:r>
            <a:r>
              <a:rPr lang="en-US" dirty="0"/>
              <a:t> </a:t>
            </a:r>
            <a:r>
              <a:rPr lang="en-US" dirty="0" err="1"/>
              <a:t>učitelů</a:t>
            </a:r>
            <a:r>
              <a:rPr lang="en-US" dirty="0"/>
              <a:t> v </a:t>
            </a:r>
            <a:r>
              <a:rPr lang="en-US" dirty="0" err="1"/>
              <a:t>souvislosti</a:t>
            </a:r>
            <a:r>
              <a:rPr lang="en-US" dirty="0"/>
              <a:t> se </a:t>
            </a:r>
            <a:r>
              <a:rPr lang="en-US" dirty="0" err="1"/>
              <a:t>Strategií</a:t>
            </a:r>
            <a:r>
              <a:rPr lang="en-US" dirty="0"/>
              <a:t> </a:t>
            </a:r>
            <a:r>
              <a:rPr lang="en-US" dirty="0" err="1"/>
              <a:t>vzdělávací</a:t>
            </a:r>
            <a:r>
              <a:rPr lang="en-US" dirty="0"/>
              <a:t> </a:t>
            </a:r>
            <a:r>
              <a:rPr lang="en-US" dirty="0" err="1"/>
              <a:t>politiky</a:t>
            </a:r>
            <a:r>
              <a:rPr lang="en-US" dirty="0"/>
              <a:t> ČR 2030+</a:t>
            </a:r>
            <a:endParaRPr dirty="0"/>
          </a:p>
        </p:txBody>
      </p:sp>
      <p:sp>
        <p:nvSpPr>
          <p:cNvPr id="219" name="Google Shape;219;p1"/>
          <p:cNvSpPr txBox="1">
            <a:spLocks noGrp="1"/>
          </p:cNvSpPr>
          <p:nvPr>
            <p:ph type="subTitle" idx="1"/>
          </p:nvPr>
        </p:nvSpPr>
        <p:spPr>
          <a:xfrm>
            <a:off x="1524000" y="3429000"/>
            <a:ext cx="9144000" cy="2575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FFFF"/>
                </a:solidFill>
              </a:rPr>
              <a:t>Jan Zeman, </a:t>
            </a:r>
            <a:r>
              <a:rPr lang="en-US" sz="3200" b="1" dirty="0" err="1">
                <a:solidFill>
                  <a:srgbClr val="FFFFFF"/>
                </a:solidFill>
              </a:rPr>
              <a:t>EDUin</a:t>
            </a:r>
            <a:r>
              <a:rPr lang="en-US" sz="3200" b="1" dirty="0">
                <a:solidFill>
                  <a:srgbClr val="FFFFFF"/>
                </a:solidFill>
              </a:rPr>
              <a:t>, o. p. s.</a:t>
            </a:r>
            <a:endParaRPr sz="3200" b="1" dirty="0">
              <a:solidFill>
                <a:srgbClr val="FFFFFF"/>
              </a:solidFill>
            </a:endParaRPr>
          </a:p>
          <a:p>
            <a:pPr marL="45720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rgbClr val="FFFFFF"/>
                </a:solidFill>
              </a:rPr>
              <a:t>Kulatý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dirty="0" err="1">
                <a:solidFill>
                  <a:srgbClr val="FFFFFF"/>
                </a:solidFill>
              </a:rPr>
              <a:t>stůl</a:t>
            </a:r>
            <a:r>
              <a:rPr lang="en-US" sz="3200" dirty="0">
                <a:solidFill>
                  <a:srgbClr val="FFFFFF"/>
                </a:solidFill>
              </a:rPr>
              <a:t> VVVKMT </a:t>
            </a:r>
            <a:endParaRPr sz="3200" dirty="0">
              <a:solidFill>
                <a:srgbClr val="FFFFFF"/>
              </a:solidFill>
            </a:endParaRPr>
          </a:p>
          <a:p>
            <a:pPr marL="45720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rgbClr val="FFFFFF"/>
                </a:solidFill>
              </a:rPr>
              <a:t>Poslanecká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dirty="0" err="1">
                <a:solidFill>
                  <a:srgbClr val="FFFFFF"/>
                </a:solidFill>
              </a:rPr>
              <a:t>sněmovna</a:t>
            </a:r>
            <a:r>
              <a:rPr lang="en-US" sz="3200" dirty="0">
                <a:solidFill>
                  <a:srgbClr val="FFFFFF"/>
                </a:solidFill>
              </a:rPr>
              <a:t> 7. 12. 2022</a:t>
            </a:r>
            <a:endParaRPr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br>
              <a:rPr lang="en-US" dirty="0"/>
            </a:br>
            <a:r>
              <a:rPr lang="cs-CZ" dirty="0"/>
              <a:t>C</a:t>
            </a:r>
            <a:r>
              <a:rPr lang="en-US" dirty="0"/>
              <a:t>o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uvědomit</a:t>
            </a:r>
            <a:r>
              <a:rPr lang="cs-CZ" dirty="0"/>
              <a:t>?</a:t>
            </a:r>
            <a:br>
              <a:rPr lang="cs-CZ" dirty="0"/>
            </a:br>
            <a:r>
              <a:rPr lang="cs-CZ" dirty="0"/>
              <a:t>O čem se může debatovat?</a:t>
            </a:r>
            <a:endParaRPr dirty="0"/>
          </a:p>
        </p:txBody>
      </p:sp>
      <p:sp>
        <p:nvSpPr>
          <p:cNvPr id="288" name="Google Shape;288;p4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5A05F47-6657-19F0-E142-3D1DE01C9C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0348" y="670259"/>
            <a:ext cx="7971757" cy="2544763"/>
          </a:xfrm>
        </p:spPr>
        <p:txBody>
          <a:bodyPr>
            <a:normAutofit/>
          </a:bodyPr>
          <a:lstStyle/>
          <a:p>
            <a:r>
              <a:rPr lang="cs-CZ" sz="6000" dirty="0"/>
              <a:t>Proškolení provázejících a uvádějících učitelů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19B94BC-48D4-55EE-FEE1-7590F72BB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439" y="2883820"/>
            <a:ext cx="8467121" cy="254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324EB54-C384-B417-8652-B0E6FDA97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326" y="2465677"/>
            <a:ext cx="7675897" cy="432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C2CF6A03-3707-AFEE-DE5C-2117079DE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47" y="343049"/>
            <a:ext cx="10969227" cy="6286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FA52BFB2-5873-16CC-86C4-5338E2AF3E2B}"/>
              </a:ext>
            </a:extLst>
          </p:cNvPr>
          <p:cNvSpPr txBox="1"/>
          <p:nvPr/>
        </p:nvSpPr>
        <p:spPr>
          <a:xfrm>
            <a:off x="649705" y="818147"/>
            <a:ext cx="1624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2019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922F8C56-A449-9DE9-83BF-2980260EFC56}"/>
              </a:ext>
            </a:extLst>
          </p:cNvPr>
          <p:cNvSpPr/>
          <p:nvPr/>
        </p:nvSpPr>
        <p:spPr>
          <a:xfrm>
            <a:off x="7116804" y="2105438"/>
            <a:ext cx="1305301" cy="312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Provázející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E854AFF1-99EF-EA9A-EA8F-3B8DA547C367}"/>
              </a:ext>
            </a:extLst>
          </p:cNvPr>
          <p:cNvSpPr/>
          <p:nvPr/>
        </p:nvSpPr>
        <p:spPr>
          <a:xfrm>
            <a:off x="4522017" y="2093849"/>
            <a:ext cx="1804737" cy="312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Uvádějící</a:t>
            </a:r>
          </a:p>
        </p:txBody>
      </p:sp>
    </p:spTree>
    <p:extLst>
      <p:ext uri="{BB962C8B-B14F-4D97-AF65-F5344CB8AC3E}">
        <p14:creationId xmlns:p14="http://schemas.microsoft.com/office/powerpoint/2010/main" val="2855267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5A05F47-6657-19F0-E142-3D1DE01C9C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7043" y="270254"/>
            <a:ext cx="7971757" cy="2544763"/>
          </a:xfrm>
        </p:spPr>
        <p:txBody>
          <a:bodyPr>
            <a:normAutofit/>
          </a:bodyPr>
          <a:lstStyle/>
          <a:p>
            <a:r>
              <a:rPr lang="cs-CZ" sz="6000" dirty="0"/>
              <a:t>Snížení přímé pedagogické činnost</a:t>
            </a:r>
          </a:p>
        </p:txBody>
      </p:sp>
      <p:graphicFrame>
        <p:nvGraphicFramePr>
          <p:cNvPr id="2" name="Tabulka 7">
            <a:extLst>
              <a:ext uri="{FF2B5EF4-FFF2-40B4-BE49-F238E27FC236}">
                <a16:creationId xmlns:a16="http://schemas.microsoft.com/office/drawing/2014/main" id="{2B169593-834F-F146-A544-9DAF10A9DF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4096599"/>
              </p:ext>
            </p:extLst>
          </p:nvPr>
        </p:nvGraphicFramePr>
        <p:xfrm>
          <a:off x="8049125" y="670259"/>
          <a:ext cx="3922574" cy="29653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1287">
                  <a:extLst>
                    <a:ext uri="{9D8B030D-6E8A-4147-A177-3AD203B41FA5}">
                      <a16:colId xmlns:a16="http://schemas.microsoft.com/office/drawing/2014/main" val="3682667851"/>
                    </a:ext>
                  </a:extLst>
                </a:gridCol>
                <a:gridCol w="1961287">
                  <a:extLst>
                    <a:ext uri="{9D8B030D-6E8A-4147-A177-3AD203B41FA5}">
                      <a16:colId xmlns:a16="http://schemas.microsoft.com/office/drawing/2014/main" val="2608441015"/>
                    </a:ext>
                  </a:extLst>
                </a:gridCol>
              </a:tblGrid>
              <a:tr h="812215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Minimální rozsah činnosti za školní rok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Snížení přímé pedagogické činnosti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88653"/>
                  </a:ext>
                </a:extLst>
              </a:tr>
              <a:tr h="648842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60 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0h týdně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8584267"/>
                  </a:ext>
                </a:extLst>
              </a:tr>
              <a:tr h="648842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90 h (60 h </a:t>
                      </a:r>
                      <a:r>
                        <a:rPr lang="cs-CZ" sz="2000" b="1" dirty="0" err="1"/>
                        <a:t>relfexe</a:t>
                      </a:r>
                      <a:r>
                        <a:rPr lang="cs-CZ" sz="2000" b="1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cs-CZ" sz="2000" b="1" dirty="0"/>
                        <a:t>1h týdně</a:t>
                      </a:r>
                    </a:p>
                    <a:p>
                      <a:pPr algn="ctr"/>
                      <a:endParaRPr lang="cs-CZ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354647"/>
                  </a:ext>
                </a:extLst>
              </a:tr>
              <a:tr h="648842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120 h (90 h reflexe)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cs-CZ" sz="2000" b="1" dirty="0"/>
                        <a:t>2h týdně</a:t>
                      </a:r>
                    </a:p>
                    <a:p>
                      <a:pPr algn="ctr"/>
                      <a:endParaRPr lang="cs-CZ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4326762"/>
                  </a:ext>
                </a:extLst>
              </a:tr>
            </a:tbl>
          </a:graphicData>
        </a:graphic>
      </p:graphicFrame>
      <p:pic>
        <p:nvPicPr>
          <p:cNvPr id="2050" name="Picture 2">
            <a:extLst>
              <a:ext uri="{FF2B5EF4-FFF2-40B4-BE49-F238E27FC236}">
                <a16:creationId xmlns:a16="http://schemas.microsoft.com/office/drawing/2014/main" id="{CC869AB7-1B01-E45D-A939-D7BF44D22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905" y="2107005"/>
            <a:ext cx="6756497" cy="466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6059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5A05F47-6657-19F0-E142-3D1DE01C9C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0348" y="670259"/>
            <a:ext cx="7971757" cy="2544763"/>
          </a:xfrm>
        </p:spPr>
        <p:txBody>
          <a:bodyPr>
            <a:normAutofit/>
          </a:bodyPr>
          <a:lstStyle/>
          <a:p>
            <a:r>
              <a:rPr lang="cs-CZ" sz="6000" dirty="0"/>
              <a:t>Financování - příplatky</a:t>
            </a:r>
          </a:p>
        </p:txBody>
      </p:sp>
      <p:graphicFrame>
        <p:nvGraphicFramePr>
          <p:cNvPr id="6" name="Tabulka 6">
            <a:extLst>
              <a:ext uri="{FF2B5EF4-FFF2-40B4-BE49-F238E27FC236}">
                <a16:creationId xmlns:a16="http://schemas.microsoft.com/office/drawing/2014/main" id="{5A9E3075-4BB9-4DFB-06F3-892C57F0E0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97015"/>
              </p:ext>
            </p:extLst>
          </p:nvPr>
        </p:nvGraphicFramePr>
        <p:xfrm>
          <a:off x="816810" y="1942640"/>
          <a:ext cx="7292474" cy="429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6237">
                  <a:extLst>
                    <a:ext uri="{9D8B030D-6E8A-4147-A177-3AD203B41FA5}">
                      <a16:colId xmlns:a16="http://schemas.microsoft.com/office/drawing/2014/main" val="2012237230"/>
                    </a:ext>
                  </a:extLst>
                </a:gridCol>
                <a:gridCol w="3646237">
                  <a:extLst>
                    <a:ext uri="{9D8B030D-6E8A-4147-A177-3AD203B41FA5}">
                      <a16:colId xmlns:a16="http://schemas.microsoft.com/office/drawing/2014/main" val="261701228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MUNI: Učitelství pro 2. stupeň (</a:t>
                      </a:r>
                      <a:r>
                        <a:rPr lang="cs-CZ" sz="20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NMgr</a:t>
                      </a:r>
                      <a:r>
                        <a:rPr lang="cs-CZ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, různé obory)</a:t>
                      </a:r>
                      <a:endParaRPr lang="cs-CZ" sz="200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solidFill>
                      <a:srgbClr val="29B6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2322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Učitelská praxe 1</a:t>
                      </a:r>
                      <a:endParaRPr lang="cs-CZ" sz="2000" b="1" dirty="0">
                        <a:effectLst/>
                        <a:latin typeface="+mn-lt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• vlastní výuka – 16 hodin; </a:t>
                      </a:r>
                      <a:b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• výuka v tandemu – 16 hodin</a:t>
                      </a:r>
                      <a:endParaRPr lang="cs-CZ" sz="2000" dirty="0">
                        <a:effectLst/>
                        <a:latin typeface="+mn-lt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2400 Kč/ student</a:t>
                      </a:r>
                      <a:endParaRPr lang="cs-CZ" sz="2000" dirty="0">
                        <a:effectLst/>
                        <a:latin typeface="+mn-lt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21191493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Učitelská praxe 2</a:t>
                      </a:r>
                      <a:endParaRPr lang="cs-CZ" sz="2000" b="1" dirty="0">
                        <a:effectLst/>
                        <a:latin typeface="+mn-lt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• vlastní výuka – 10 hodin,</a:t>
                      </a:r>
                      <a:endParaRPr lang="cs-CZ" sz="2000" dirty="0">
                        <a:effectLst/>
                        <a:latin typeface="+mn-lt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• tandemová výuka - 10 hodin,</a:t>
                      </a:r>
                      <a:endParaRPr lang="cs-CZ" sz="2000" dirty="0">
                        <a:effectLst/>
                        <a:latin typeface="+mn-lt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2400 Kč/ student</a:t>
                      </a:r>
                      <a:endParaRPr lang="cs-CZ" sz="2000" dirty="0">
                        <a:effectLst/>
                        <a:latin typeface="+mn-lt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4272120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Učitelská praxe 3</a:t>
                      </a:r>
                      <a:endParaRPr lang="cs-CZ" sz="2000" b="1" dirty="0">
                        <a:effectLst/>
                        <a:latin typeface="+mn-lt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• vlastní výuka – 40 hodin</a:t>
                      </a:r>
                      <a:endParaRPr lang="cs-CZ" sz="2000" dirty="0">
                        <a:effectLst/>
                        <a:latin typeface="+mn-lt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2400 Kč/ student</a:t>
                      </a:r>
                      <a:endParaRPr lang="cs-CZ" sz="2000" dirty="0">
                        <a:effectLst/>
                        <a:latin typeface="+mn-lt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3083398853"/>
                  </a:ext>
                </a:extLst>
              </a:tr>
              <a:tr h="22759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student je minimálně 92 hodin ve třídě a učí. </a:t>
                      </a:r>
                      <a:endParaRPr lang="cs-CZ" sz="2000" b="1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solidFill>
                      <a:srgbClr val="29B67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2400 Kč / 150 Kč/h = 16 hodin se studentem </a:t>
                      </a:r>
                      <a:br>
                        <a:rPr lang="cs-CZ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</a:br>
                      <a:r>
                        <a:rPr lang="cs-CZ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(3 praxe * 16 = 48 hodin)</a:t>
                      </a:r>
                      <a:endParaRPr lang="cs-CZ" sz="2000" b="1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solidFill>
                      <a:srgbClr val="29B6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3027947"/>
                  </a:ext>
                </a:extLst>
              </a:tr>
            </a:tbl>
          </a:graphicData>
        </a:graphic>
      </p:graphicFrame>
      <p:sp>
        <p:nvSpPr>
          <p:cNvPr id="7" name="Obdélník 6">
            <a:extLst>
              <a:ext uri="{FF2B5EF4-FFF2-40B4-BE49-F238E27FC236}">
                <a16:creationId xmlns:a16="http://schemas.microsoft.com/office/drawing/2014/main" id="{FEE9993B-74BA-BA5F-BAD2-9B682A67AC5D}"/>
              </a:ext>
            </a:extLst>
          </p:cNvPr>
          <p:cNvSpPr/>
          <p:nvPr/>
        </p:nvSpPr>
        <p:spPr>
          <a:xfrm>
            <a:off x="8422106" y="1010653"/>
            <a:ext cx="3657600" cy="45359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/>
              <a:t>Připomínka MF:</a:t>
            </a:r>
          </a:p>
          <a:p>
            <a:pPr algn="ctr"/>
            <a:r>
              <a:rPr lang="cs-CZ" sz="2400" i="1" dirty="0"/>
              <a:t>„Požadujeme do důvodové zprávy k předkladu, a to i do RIA uvést deklaraci, že navrhovaná úprava této oblasti nevyvolá dnes ani v budoucnu zvýšené požadavky na nárůst objemu platů nebo počtu míst v kapitole MŠMT.“</a:t>
            </a:r>
          </a:p>
        </p:txBody>
      </p:sp>
    </p:spTree>
    <p:extLst>
      <p:ext uri="{BB962C8B-B14F-4D97-AF65-F5344CB8AC3E}">
        <p14:creationId xmlns:p14="http://schemas.microsoft.com/office/powerpoint/2010/main" val="1338953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A53D03B-F1E1-C579-6163-A1C6CC155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16" y="944328"/>
            <a:ext cx="11142538" cy="6274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7B487738-AFA0-8D2A-AD1D-048F6AA74093}"/>
              </a:ext>
            </a:extLst>
          </p:cNvPr>
          <p:cNvSpPr/>
          <p:nvPr/>
        </p:nvSpPr>
        <p:spPr>
          <a:xfrm>
            <a:off x="416442" y="4812633"/>
            <a:ext cx="11142538" cy="445168"/>
          </a:xfrm>
          <a:prstGeom prst="rect">
            <a:avLst/>
          </a:prstGeom>
          <a:noFill/>
          <a:ln w="571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ástupný text 3">
            <a:extLst>
              <a:ext uri="{FF2B5EF4-FFF2-40B4-BE49-F238E27FC236}">
                <a16:creationId xmlns:a16="http://schemas.microsoft.com/office/drawing/2014/main" id="{4D5BB142-EDAD-A675-BB6B-00CA0BCC05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25357" y="176963"/>
            <a:ext cx="9524708" cy="2544763"/>
          </a:xfrm>
        </p:spPr>
        <p:txBody>
          <a:bodyPr>
            <a:normAutofit/>
          </a:bodyPr>
          <a:lstStyle/>
          <a:p>
            <a:r>
              <a:rPr lang="cs-CZ" sz="3600" dirty="0"/>
              <a:t>Země OECD a podpora začínajících učitelů (2021)</a:t>
            </a:r>
          </a:p>
        </p:txBody>
      </p:sp>
    </p:spTree>
    <p:extLst>
      <p:ext uri="{BB962C8B-B14F-4D97-AF65-F5344CB8AC3E}">
        <p14:creationId xmlns:p14="http://schemas.microsoft.com/office/powerpoint/2010/main" val="32497028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1849CD90-478F-F132-3FBD-AEF8FCC0A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400" dirty="0"/>
              <a:t>Proškolení provázejících a uvádějících učitelů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A563DED-9D4F-D341-C350-8C15E9F49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088" y="1343026"/>
            <a:ext cx="10845824" cy="4584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0363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"/>
          <p:cNvSpPr txBox="1">
            <a:spLocks noGrp="1"/>
          </p:cNvSpPr>
          <p:nvPr>
            <p:ph type="ctrTitle"/>
          </p:nvPr>
        </p:nvSpPr>
        <p:spPr>
          <a:xfrm>
            <a:off x="1524000" y="1404939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Prostor pro diskusi</a:t>
            </a:r>
            <a:endParaRPr dirty="0"/>
          </a:p>
        </p:txBody>
      </p:sp>
      <p:sp>
        <p:nvSpPr>
          <p:cNvPr id="219" name="Google Shape;219;p1"/>
          <p:cNvSpPr txBox="1">
            <a:spLocks noGrp="1"/>
          </p:cNvSpPr>
          <p:nvPr>
            <p:ph type="subTitle" idx="1"/>
          </p:nvPr>
        </p:nvSpPr>
        <p:spPr>
          <a:xfrm>
            <a:off x="1524000" y="3429000"/>
            <a:ext cx="9144000" cy="2575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0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FFFFFF"/>
                </a:solidFill>
              </a:rPr>
              <a:t>Jan Zeman, </a:t>
            </a:r>
            <a:r>
              <a:rPr lang="en-US" sz="4000" b="1" dirty="0" err="1">
                <a:solidFill>
                  <a:srgbClr val="FFFFFF"/>
                </a:solidFill>
              </a:rPr>
              <a:t>EDUin</a:t>
            </a:r>
            <a:r>
              <a:rPr lang="en-US" sz="4000" b="1" dirty="0">
                <a:solidFill>
                  <a:srgbClr val="FFFFFF"/>
                </a:solidFill>
              </a:rPr>
              <a:t>, o. p. s.</a:t>
            </a:r>
            <a:endParaRPr lang="cs-CZ" sz="4000" b="1" dirty="0">
              <a:solidFill>
                <a:srgbClr val="FFFFFF"/>
              </a:solidFill>
            </a:endParaRPr>
          </a:p>
          <a:p>
            <a:pPr marL="457200" lvl="0" indent="0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cs-CZ" sz="4000" dirty="0"/>
              <a:t>jan.zeman@eduin.cz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3010156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114952bb313_3_15"/>
          <p:cNvSpPr txBox="1">
            <a:spLocks noGrp="1"/>
          </p:cNvSpPr>
          <p:nvPr>
            <p:ph type="title"/>
          </p:nvPr>
        </p:nvSpPr>
        <p:spPr>
          <a:xfrm>
            <a:off x="838200" y="333375"/>
            <a:ext cx="10515600" cy="1009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/>
              <a:t>Základní témata</a:t>
            </a:r>
            <a:endParaRPr/>
          </a:p>
        </p:txBody>
      </p:sp>
      <p:sp>
        <p:nvSpPr>
          <p:cNvPr id="225" name="Google Shape;225;g114952bb313_3_15"/>
          <p:cNvSpPr txBox="1">
            <a:spLocks noGrp="1"/>
          </p:cNvSpPr>
          <p:nvPr>
            <p:ph type="body" idx="1"/>
          </p:nvPr>
        </p:nvSpPr>
        <p:spPr>
          <a:xfrm>
            <a:off x="803275" y="1557338"/>
            <a:ext cx="9324975" cy="4226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ial"/>
              <a:buChar char="•"/>
            </a:pPr>
            <a:r>
              <a:rPr lang="en-US" dirty="0" err="1"/>
              <a:t>Legislativní</a:t>
            </a:r>
            <a:r>
              <a:rPr lang="en-US" dirty="0"/>
              <a:t> </a:t>
            </a:r>
            <a:r>
              <a:rPr lang="en-US" dirty="0" err="1"/>
              <a:t>ukotvení</a:t>
            </a:r>
            <a:endParaRPr dirty="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Font typeface="Arial"/>
              <a:buChar char="•"/>
            </a:pPr>
            <a:r>
              <a:rPr lang="en-US" dirty="0" err="1"/>
              <a:t>Finanční</a:t>
            </a:r>
            <a:r>
              <a:rPr lang="en-US" dirty="0"/>
              <a:t> </a:t>
            </a:r>
            <a:r>
              <a:rPr lang="en-US" dirty="0" err="1"/>
              <a:t>ohodnocení</a:t>
            </a:r>
            <a:endParaRPr dirty="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Font typeface="Arial"/>
              <a:buChar char="•"/>
            </a:pPr>
            <a:r>
              <a:rPr lang="en-US" dirty="0" err="1"/>
              <a:t>Snížení</a:t>
            </a:r>
            <a:r>
              <a:rPr lang="en-US" dirty="0"/>
              <a:t> </a:t>
            </a:r>
            <a:r>
              <a:rPr lang="en-US" dirty="0" err="1"/>
              <a:t>přímé</a:t>
            </a:r>
            <a:r>
              <a:rPr lang="en-US" dirty="0"/>
              <a:t> </a:t>
            </a:r>
            <a:r>
              <a:rPr lang="en-US" dirty="0" err="1"/>
              <a:t>pedagogické</a:t>
            </a:r>
            <a:r>
              <a:rPr lang="en-US" dirty="0"/>
              <a:t> </a:t>
            </a:r>
            <a:r>
              <a:rPr lang="en-US" dirty="0" err="1"/>
              <a:t>činnosti</a:t>
            </a:r>
            <a:endParaRPr dirty="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Font typeface="Arial"/>
              <a:buChar char="•"/>
            </a:pPr>
            <a:r>
              <a:rPr lang="en-US" dirty="0" err="1"/>
              <a:t>Proškolení</a:t>
            </a:r>
            <a:r>
              <a:rPr lang="en-US" dirty="0"/>
              <a:t> </a:t>
            </a:r>
            <a:r>
              <a:rPr lang="en-US" dirty="0" err="1"/>
              <a:t>učitelů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114952bb313_3_1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en-US"/>
              <a:t>Dřívější závazky a budoucí sliby</a:t>
            </a:r>
            <a:endParaRPr/>
          </a:p>
        </p:txBody>
      </p:sp>
      <p:sp>
        <p:nvSpPr>
          <p:cNvPr id="231" name="Google Shape;231;g114952bb313_3_1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600"/>
              <a:t>Přehled koncepčních a legislativních dokumentů</a:t>
            </a:r>
            <a:br>
              <a:rPr lang="en-US" sz="3600"/>
            </a:br>
            <a:r>
              <a:rPr lang="en-US" sz="3600"/>
              <a:t>k podpoře učitelů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114952bb313_3_0"/>
          <p:cNvSpPr txBox="1">
            <a:spLocks noGrp="1"/>
          </p:cNvSpPr>
          <p:nvPr>
            <p:ph type="title"/>
          </p:nvPr>
        </p:nvSpPr>
        <p:spPr>
          <a:xfrm>
            <a:off x="838200" y="333375"/>
            <a:ext cx="10007009" cy="1009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/>
              <a:t>Kariérní řád</a:t>
            </a:r>
            <a:endParaRPr/>
          </a:p>
        </p:txBody>
      </p:sp>
      <p:sp>
        <p:nvSpPr>
          <p:cNvPr id="237" name="Google Shape;237;g114952bb313_3_0"/>
          <p:cNvSpPr txBox="1">
            <a:spLocks noGrp="1"/>
          </p:cNvSpPr>
          <p:nvPr>
            <p:ph type="body" idx="1"/>
          </p:nvPr>
        </p:nvSpPr>
        <p:spPr>
          <a:xfrm>
            <a:off x="838200" y="1571625"/>
            <a:ext cx="10007009" cy="4180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Příplatek uvádějícímu učiteli 1500 – 3000 Kč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Možnost snížení přímé pedagogické činnosti</a:t>
            </a:r>
            <a:endParaRPr/>
          </a:p>
        </p:txBody>
      </p:sp>
      <p:pic>
        <p:nvPicPr>
          <p:cNvPr id="238" name="Google Shape;238;g114952bb313_3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1" y="2763103"/>
            <a:ext cx="6204284" cy="2202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g114952bb313_3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58365" y="2656890"/>
            <a:ext cx="4692469" cy="28615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114952bb313_3_5"/>
          <p:cNvSpPr txBox="1">
            <a:spLocks noGrp="1"/>
          </p:cNvSpPr>
          <p:nvPr>
            <p:ph type="title"/>
          </p:nvPr>
        </p:nvSpPr>
        <p:spPr>
          <a:xfrm>
            <a:off x="838200" y="333375"/>
            <a:ext cx="10007009" cy="1009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/>
              <a:t>Strategie vzdělávací politiky 2030+</a:t>
            </a:r>
            <a:endParaRPr/>
          </a:p>
        </p:txBody>
      </p:sp>
      <p:sp>
        <p:nvSpPr>
          <p:cNvPr id="245" name="Google Shape;245;g114952bb313_3_5"/>
          <p:cNvSpPr txBox="1">
            <a:spLocks noGrp="1"/>
          </p:cNvSpPr>
          <p:nvPr>
            <p:ph type="body" idx="1"/>
          </p:nvPr>
        </p:nvSpPr>
        <p:spPr>
          <a:xfrm>
            <a:off x="838200" y="1571625"/>
            <a:ext cx="10007009" cy="4180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dirty="0" err="1"/>
              <a:t>Podpořit</a:t>
            </a:r>
            <a:r>
              <a:rPr lang="en-US" dirty="0"/>
              <a:t> </a:t>
            </a:r>
            <a:r>
              <a:rPr lang="en-US" dirty="0" err="1"/>
              <a:t>začínající</a:t>
            </a:r>
            <a:r>
              <a:rPr lang="en-US" dirty="0"/>
              <a:t> a </a:t>
            </a:r>
            <a:r>
              <a:rPr lang="en-US" dirty="0" err="1"/>
              <a:t>uvádějící</a:t>
            </a:r>
            <a:r>
              <a:rPr lang="en-US" dirty="0"/>
              <a:t> </a:t>
            </a:r>
            <a:r>
              <a:rPr lang="en-US" dirty="0" err="1"/>
              <a:t>učitele</a:t>
            </a:r>
            <a:r>
              <a:rPr lang="en-US" dirty="0"/>
              <a:t>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</a:pPr>
            <a:r>
              <a:rPr lang="en-US" dirty="0" err="1"/>
              <a:t>Podpořit</a:t>
            </a:r>
            <a:r>
              <a:rPr lang="en-US" dirty="0"/>
              <a:t> a </a:t>
            </a:r>
            <a:r>
              <a:rPr lang="en-US" dirty="0" err="1"/>
              <a:t>udržet</a:t>
            </a:r>
            <a:r>
              <a:rPr lang="en-US" dirty="0"/>
              <a:t> </a:t>
            </a:r>
            <a:r>
              <a:rPr lang="en-US" dirty="0" err="1"/>
              <a:t>začínající</a:t>
            </a:r>
            <a:r>
              <a:rPr lang="en-US" dirty="0"/>
              <a:t> pedagogy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</a:pPr>
            <a:r>
              <a:rPr lang="en-US" dirty="0" err="1"/>
              <a:t>Vypracování</a:t>
            </a:r>
            <a:r>
              <a:rPr lang="en-US" dirty="0"/>
              <a:t> </a:t>
            </a:r>
            <a:r>
              <a:rPr lang="en-US" dirty="0" err="1"/>
              <a:t>uceleného</a:t>
            </a:r>
            <a:r>
              <a:rPr lang="en-US" dirty="0"/>
              <a:t> </a:t>
            </a:r>
            <a:r>
              <a:rPr lang="en-US" dirty="0" err="1"/>
              <a:t>systému</a:t>
            </a:r>
            <a:r>
              <a:rPr lang="en-US" dirty="0"/>
              <a:t> </a:t>
            </a:r>
            <a:r>
              <a:rPr lang="en-US" dirty="0" err="1"/>
              <a:t>uvádění</a:t>
            </a:r>
            <a:r>
              <a:rPr lang="en-US" dirty="0"/>
              <a:t> do </a:t>
            </a:r>
            <a:r>
              <a:rPr lang="en-US" dirty="0" err="1"/>
              <a:t>profese</a:t>
            </a:r>
            <a:r>
              <a:rPr lang="en-US" dirty="0"/>
              <a:t> 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Char char="•"/>
            </a:pPr>
            <a:r>
              <a:rPr lang="cs-CZ" dirty="0"/>
              <a:t>J</a:t>
            </a:r>
            <a:r>
              <a:rPr lang="en-US" dirty="0" err="1"/>
              <a:t>asně</a:t>
            </a:r>
            <a:r>
              <a:rPr lang="en-US" dirty="0"/>
              <a:t> </a:t>
            </a:r>
            <a:r>
              <a:rPr lang="en-US" dirty="0" err="1"/>
              <a:t>definované</a:t>
            </a:r>
            <a:r>
              <a:rPr lang="en-US" dirty="0"/>
              <a:t> </a:t>
            </a:r>
            <a:r>
              <a:rPr lang="en-US" dirty="0" err="1"/>
              <a:t>adaptační</a:t>
            </a:r>
            <a:r>
              <a:rPr lang="en-US" dirty="0"/>
              <a:t> </a:t>
            </a:r>
            <a:r>
              <a:rPr lang="en-US" dirty="0" err="1"/>
              <a:t>období</a:t>
            </a:r>
            <a:r>
              <a:rPr lang="en-US" dirty="0"/>
              <a:t> 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Char char="•"/>
            </a:pPr>
            <a:r>
              <a:rPr lang="cs-CZ" dirty="0"/>
              <a:t>I</a:t>
            </a:r>
            <a:r>
              <a:rPr lang="en-US" dirty="0" err="1"/>
              <a:t>ntenzivní</a:t>
            </a:r>
            <a:r>
              <a:rPr lang="en-US" dirty="0"/>
              <a:t> </a:t>
            </a:r>
            <a:r>
              <a:rPr lang="en-US" b="1" dirty="0" err="1"/>
              <a:t>mentorská</a:t>
            </a:r>
            <a:r>
              <a:rPr lang="en-US" b="1" dirty="0"/>
              <a:t> </a:t>
            </a:r>
            <a:r>
              <a:rPr lang="en-US" b="1" dirty="0" err="1"/>
              <a:t>podpora</a:t>
            </a:r>
            <a:r>
              <a:rPr lang="en-US" dirty="0"/>
              <a:t> a </a:t>
            </a:r>
            <a:r>
              <a:rPr lang="en-US" b="1" dirty="0" err="1"/>
              <a:t>vyhodnocování</a:t>
            </a:r>
            <a:r>
              <a:rPr lang="en-US" b="1" dirty="0"/>
              <a:t> </a:t>
            </a:r>
            <a:r>
              <a:rPr lang="en-US" b="1" dirty="0" err="1"/>
              <a:t>postupu</a:t>
            </a:r>
            <a:r>
              <a:rPr lang="en-US" b="1" dirty="0"/>
              <a:t> </a:t>
            </a:r>
            <a:r>
              <a:rPr lang="en-US" b="1" dirty="0" err="1"/>
              <a:t>adaptace</a:t>
            </a:r>
            <a:endParaRPr b="1"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Char char="•"/>
            </a:pPr>
            <a:r>
              <a:rPr lang="cs-CZ" dirty="0"/>
              <a:t>P</a:t>
            </a:r>
            <a:r>
              <a:rPr lang="en-US" dirty="0" err="1"/>
              <a:t>odpora</a:t>
            </a:r>
            <a:r>
              <a:rPr lang="en-US" dirty="0"/>
              <a:t> </a:t>
            </a:r>
            <a:r>
              <a:rPr lang="en-US" dirty="0" err="1"/>
              <a:t>uvádějícím</a:t>
            </a:r>
            <a:r>
              <a:rPr lang="en-US" dirty="0"/>
              <a:t> </a:t>
            </a:r>
            <a:r>
              <a:rPr lang="en-US" dirty="0" err="1"/>
              <a:t>učitelům</a:t>
            </a:r>
            <a:r>
              <a:rPr lang="en-US" dirty="0"/>
              <a:t> – </a:t>
            </a:r>
            <a:r>
              <a:rPr lang="en-US" b="1" dirty="0" err="1">
                <a:highlight>
                  <a:schemeClr val="accent1"/>
                </a:highlight>
              </a:rPr>
              <a:t>proškolení</a:t>
            </a:r>
            <a:r>
              <a:rPr lang="en-US" dirty="0">
                <a:highlight>
                  <a:schemeClr val="accent1"/>
                </a:highlight>
              </a:rPr>
              <a:t>, </a:t>
            </a:r>
            <a:r>
              <a:rPr lang="en-US" b="1" dirty="0" err="1">
                <a:highlight>
                  <a:schemeClr val="accent1"/>
                </a:highlight>
              </a:rPr>
              <a:t>snížení</a:t>
            </a:r>
            <a:r>
              <a:rPr lang="en-US" b="1" dirty="0">
                <a:highlight>
                  <a:schemeClr val="accent1"/>
                </a:highlight>
              </a:rPr>
              <a:t> </a:t>
            </a:r>
            <a:r>
              <a:rPr lang="en-US" b="1" dirty="0" err="1">
                <a:highlight>
                  <a:schemeClr val="accent1"/>
                </a:highlight>
              </a:rPr>
              <a:t>přímé</a:t>
            </a:r>
            <a:r>
              <a:rPr lang="en-US" b="1" dirty="0">
                <a:highlight>
                  <a:schemeClr val="accent1"/>
                </a:highlight>
              </a:rPr>
              <a:t> </a:t>
            </a:r>
            <a:r>
              <a:rPr lang="en-US" b="1" dirty="0" err="1">
                <a:highlight>
                  <a:schemeClr val="accent1"/>
                </a:highlight>
              </a:rPr>
              <a:t>pedagogické</a:t>
            </a:r>
            <a:r>
              <a:rPr lang="en-US" b="1" dirty="0">
                <a:highlight>
                  <a:schemeClr val="accent1"/>
                </a:highlight>
              </a:rPr>
              <a:t> </a:t>
            </a:r>
            <a:r>
              <a:rPr lang="en-US" b="1" dirty="0" err="1">
                <a:highlight>
                  <a:schemeClr val="accent1"/>
                </a:highlight>
              </a:rPr>
              <a:t>činnosti</a:t>
            </a:r>
            <a:r>
              <a:rPr lang="en-US" b="1" dirty="0"/>
              <a:t>, </a:t>
            </a:r>
            <a:r>
              <a:rPr lang="en-US" b="1" dirty="0" err="1"/>
              <a:t>finanční</a:t>
            </a:r>
            <a:r>
              <a:rPr lang="en-US" b="1" dirty="0"/>
              <a:t> </a:t>
            </a:r>
            <a:r>
              <a:rPr lang="en-US" b="1" dirty="0" err="1"/>
              <a:t>ohodnocení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0"/>
          <p:cNvSpPr/>
          <p:nvPr/>
        </p:nvSpPr>
        <p:spPr>
          <a:xfrm>
            <a:off x="4312300" y="1182150"/>
            <a:ext cx="3075900" cy="12003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12700" cap="flat" cmpd="sng">
            <a:solidFill>
              <a:srgbClr val="1D845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</a:rPr>
              <a:t>UVÁDĚJÍCÍ</a:t>
            </a:r>
            <a:r>
              <a:rPr lang="en-US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UČITEL</a:t>
            </a:r>
            <a:endParaRPr/>
          </a:p>
        </p:txBody>
      </p:sp>
      <p:sp>
        <p:nvSpPr>
          <p:cNvPr id="251" name="Google Shape;251;p40"/>
          <p:cNvSpPr/>
          <p:nvPr/>
        </p:nvSpPr>
        <p:spPr>
          <a:xfrm>
            <a:off x="1044078" y="4003645"/>
            <a:ext cx="3203197" cy="1411448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12700" cap="flat" cmpd="sng">
            <a:solidFill>
              <a:srgbClr val="1D845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PEDAGOGICKÁ FAKULTA – VZDĚLAVATELÉ BUDOUCÍCH UČITELŮ</a:t>
            </a:r>
            <a:endParaRPr/>
          </a:p>
        </p:txBody>
      </p:sp>
      <p:sp>
        <p:nvSpPr>
          <p:cNvPr id="252" name="Google Shape;252;p40"/>
          <p:cNvSpPr/>
          <p:nvPr/>
        </p:nvSpPr>
        <p:spPr>
          <a:xfrm>
            <a:off x="7464804" y="4317425"/>
            <a:ext cx="3203197" cy="1046045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12700" cap="flat" cmpd="sng">
            <a:solidFill>
              <a:srgbClr val="1D845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STUDENT NA PRAXI</a:t>
            </a:r>
            <a:endParaRPr/>
          </a:p>
        </p:txBody>
      </p:sp>
      <p:cxnSp>
        <p:nvCxnSpPr>
          <p:cNvPr id="253" name="Google Shape;253;p40"/>
          <p:cNvCxnSpPr>
            <a:cxnSpLocks/>
            <a:stCxn id="250" idx="3"/>
            <a:endCxn id="252" idx="0"/>
          </p:cNvCxnSpPr>
          <p:nvPr/>
        </p:nvCxnSpPr>
        <p:spPr>
          <a:xfrm>
            <a:off x="7388200" y="1782300"/>
            <a:ext cx="1678203" cy="253512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stealth" w="med" len="med"/>
            <a:tailEnd type="stealth" w="med" len="med"/>
          </a:ln>
        </p:spPr>
      </p:cxnSp>
      <p:cxnSp>
        <p:nvCxnSpPr>
          <p:cNvPr id="254" name="Google Shape;254;p40"/>
          <p:cNvCxnSpPr/>
          <p:nvPr/>
        </p:nvCxnSpPr>
        <p:spPr>
          <a:xfrm>
            <a:off x="4454554" y="4840448"/>
            <a:ext cx="2810312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55" name="Google Shape;255;p40"/>
          <p:cNvCxnSpPr>
            <a:cxnSpLocks/>
            <a:endCxn id="250" idx="1"/>
          </p:cNvCxnSpPr>
          <p:nvPr/>
        </p:nvCxnSpPr>
        <p:spPr>
          <a:xfrm flipV="1">
            <a:off x="2450969" y="1782300"/>
            <a:ext cx="1861331" cy="22213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stealth" w="med" len="med"/>
            <a:tailEnd type="stealth" w="med" len="med"/>
          </a:ln>
        </p:spPr>
      </p:cxnSp>
      <p:sp>
        <p:nvSpPr>
          <p:cNvPr id="256" name="Google Shape;256;p40"/>
          <p:cNvSpPr txBox="1"/>
          <p:nvPr/>
        </p:nvSpPr>
        <p:spPr>
          <a:xfrm>
            <a:off x="4662039" y="2680249"/>
            <a:ext cx="2388000" cy="1508065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300" b="1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Vzdělávání</a:t>
            </a:r>
            <a:endParaRPr sz="1300" b="1" dirty="0">
              <a:solidFill>
                <a:schemeClr val="tx1"/>
              </a:solidFill>
            </a:endParaRPr>
          </a:p>
          <a:p>
            <a:pPr marL="457200" marR="0" lvl="0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cs-CZ" sz="23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Spolupráce</a:t>
            </a:r>
            <a:endParaRPr sz="1300" b="1" dirty="0">
              <a:solidFill>
                <a:schemeClr val="tx1"/>
              </a:solidFill>
            </a:endParaRPr>
          </a:p>
          <a:p>
            <a:pPr marL="457200" marR="0" lvl="0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300" b="1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Hodnocení</a:t>
            </a:r>
            <a:r>
              <a:rPr lang="en-US" sz="23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b="1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práce</a:t>
            </a:r>
            <a:endParaRPr sz="1300" b="1" dirty="0">
              <a:solidFill>
                <a:schemeClr val="tx1"/>
              </a:solidFill>
            </a:endParaRPr>
          </a:p>
        </p:txBody>
      </p:sp>
      <p:sp>
        <p:nvSpPr>
          <p:cNvPr id="257" name="Google Shape;257;p40"/>
          <p:cNvSpPr txBox="1"/>
          <p:nvPr/>
        </p:nvSpPr>
        <p:spPr>
          <a:xfrm>
            <a:off x="4897073" y="5129866"/>
            <a:ext cx="1906400" cy="120032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Finance</a:t>
            </a:r>
            <a:endParaRPr b="1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Čas</a:t>
            </a:r>
            <a:endParaRPr b="1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Expertnost</a:t>
            </a: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40"/>
          <p:cNvSpPr txBox="1"/>
          <p:nvPr/>
        </p:nvSpPr>
        <p:spPr>
          <a:xfrm>
            <a:off x="706073" y="750409"/>
            <a:ext cx="3203197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Reforma pregraduální přípravy učitelů</a:t>
            </a:r>
            <a:endParaRPr/>
          </a:p>
        </p:txBody>
      </p:sp>
      <p:cxnSp>
        <p:nvCxnSpPr>
          <p:cNvPr id="3" name="Přímá spojnice se šipkou 2">
            <a:extLst>
              <a:ext uri="{FF2B5EF4-FFF2-40B4-BE49-F238E27FC236}">
                <a16:creationId xmlns:a16="http://schemas.microsoft.com/office/drawing/2014/main" id="{8D5301EC-F214-C184-6F29-D981EFAB5C35}"/>
              </a:ext>
            </a:extLst>
          </p:cNvPr>
          <p:cNvCxnSpPr>
            <a:stCxn id="256" idx="2"/>
            <a:endCxn id="257" idx="0"/>
          </p:cNvCxnSpPr>
          <p:nvPr/>
        </p:nvCxnSpPr>
        <p:spPr>
          <a:xfrm flipH="1">
            <a:off x="5850273" y="4188314"/>
            <a:ext cx="5766" cy="9415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2"/>
          <p:cNvSpPr txBox="1">
            <a:spLocks noGrp="1"/>
          </p:cNvSpPr>
          <p:nvPr>
            <p:ph type="title"/>
          </p:nvPr>
        </p:nvSpPr>
        <p:spPr>
          <a:xfrm>
            <a:off x="838200" y="333375"/>
            <a:ext cx="10007009" cy="1009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/>
              <a:t>Zákon o pedagogických pracovnících</a:t>
            </a:r>
            <a:endParaRPr/>
          </a:p>
        </p:txBody>
      </p:sp>
      <p:sp>
        <p:nvSpPr>
          <p:cNvPr id="271" name="Google Shape;271;p42"/>
          <p:cNvSpPr txBox="1">
            <a:spLocks noGrp="1"/>
          </p:cNvSpPr>
          <p:nvPr>
            <p:ph type="body" idx="1"/>
          </p:nvPr>
        </p:nvSpPr>
        <p:spPr>
          <a:xfrm>
            <a:off x="838200" y="1571625"/>
            <a:ext cx="10007009" cy="4180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660400" indent="-457200">
              <a:spcBef>
                <a:spcPts val="0"/>
              </a:spcBef>
              <a:buSzPts val="3200"/>
            </a:pPr>
            <a:r>
              <a:rPr lang="cs-CZ" b="1" dirty="0"/>
              <a:t>Adaptační období učitele</a:t>
            </a:r>
            <a:r>
              <a:rPr lang="cs-CZ" dirty="0"/>
              <a:t> – 2 roky</a:t>
            </a:r>
            <a:br>
              <a:rPr lang="cs-CZ" dirty="0"/>
            </a:br>
            <a:endParaRPr lang="cs-CZ" dirty="0"/>
          </a:p>
          <a:p>
            <a:pPr marL="660400" indent="-457200">
              <a:spcBef>
                <a:spcPts val="0"/>
              </a:spcBef>
              <a:buSzPts val="3200"/>
            </a:pPr>
            <a:r>
              <a:rPr lang="cs-CZ" b="1" dirty="0"/>
              <a:t>Uvádějící učitel</a:t>
            </a:r>
            <a:r>
              <a:rPr lang="cs-CZ" dirty="0"/>
              <a:t> – pravidelně hodnotí výuku, seznamuje s dalšími činnostmi a dokumentací školy</a:t>
            </a:r>
            <a:br>
              <a:rPr lang="cs-CZ" dirty="0"/>
            </a:br>
            <a:endParaRPr lang="cs-CZ" dirty="0"/>
          </a:p>
          <a:p>
            <a:pPr marL="660400" indent="-457200">
              <a:spcBef>
                <a:spcPts val="0"/>
              </a:spcBef>
              <a:buSzPts val="3200"/>
            </a:pPr>
            <a:r>
              <a:rPr lang="cs-CZ" b="1" dirty="0"/>
              <a:t>Provázející učitel </a:t>
            </a:r>
            <a:r>
              <a:rPr lang="cs-CZ" dirty="0"/>
              <a:t>– vede studenta učitelství, je vzdělaný, spolupracuje s fakultou, má praxi 5 let</a:t>
            </a:r>
            <a:br>
              <a:rPr lang="cs-CZ" dirty="0"/>
            </a:br>
            <a:endParaRPr lang="cs-CZ" dirty="0"/>
          </a:p>
          <a:p>
            <a:pPr marL="660400" indent="-457200">
              <a:spcBef>
                <a:spcPts val="0"/>
              </a:spcBef>
              <a:buSzPts val="3200"/>
            </a:pPr>
            <a:r>
              <a:rPr lang="cs-CZ" b="1" dirty="0"/>
              <a:t>RIA</a:t>
            </a:r>
            <a:r>
              <a:rPr lang="cs-CZ" dirty="0"/>
              <a:t> - MŠMT v současnosti </a:t>
            </a:r>
            <a:r>
              <a:rPr lang="cs-CZ" b="1" dirty="0">
                <a:solidFill>
                  <a:schemeClr val="tx1"/>
                </a:solidFill>
              </a:rPr>
              <a:t>uvažuje</a:t>
            </a:r>
            <a:r>
              <a:rPr lang="cs-CZ" dirty="0"/>
              <a:t> o specializačním příplatku ve výši </a:t>
            </a:r>
            <a:r>
              <a:rPr lang="cs-CZ" b="1" dirty="0"/>
              <a:t>2000</a:t>
            </a:r>
            <a:r>
              <a:rPr lang="cs-CZ" dirty="0"/>
              <a:t> </a:t>
            </a:r>
            <a:r>
              <a:rPr lang="cs-CZ" b="1" dirty="0"/>
              <a:t>Kč</a:t>
            </a:r>
            <a:r>
              <a:rPr lang="cs-CZ" dirty="0"/>
              <a:t> hrubé měsíční mzdy pro jednoho provázejícího nebo uvádějícího učitele. 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3"/>
          <p:cNvSpPr txBox="1">
            <a:spLocks noGrp="1"/>
          </p:cNvSpPr>
          <p:nvPr>
            <p:ph type="title"/>
          </p:nvPr>
        </p:nvSpPr>
        <p:spPr>
          <a:xfrm>
            <a:off x="839788" y="372976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dirty="0" err="1"/>
              <a:t>Školský</a:t>
            </a:r>
            <a:r>
              <a:rPr lang="en-US" dirty="0"/>
              <a:t> </a:t>
            </a:r>
            <a:r>
              <a:rPr lang="en-US" dirty="0" err="1"/>
              <a:t>zákon</a:t>
            </a:r>
            <a:endParaRPr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BEDE422-1219-9E3F-97C9-F7AE1B60A5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400" indent="0">
              <a:buNone/>
            </a:pPr>
            <a:endParaRPr lang="cs-CZ" dirty="0"/>
          </a:p>
        </p:txBody>
      </p:sp>
      <p:sp>
        <p:nvSpPr>
          <p:cNvPr id="2" name="Zástupný text 1">
            <a:extLst>
              <a:ext uri="{FF2B5EF4-FFF2-40B4-BE49-F238E27FC236}">
                <a16:creationId xmlns:a16="http://schemas.microsoft.com/office/drawing/2014/main" id="{20B3364A-3E7C-966C-DA89-1561731FFCD9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 fontScale="85000" lnSpcReduction="20000"/>
          </a:bodyPr>
          <a:lstStyle/>
          <a:p>
            <a:pPr marL="660400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sz="2800" dirty="0"/>
              <a:t>Počítá s financováním provázejícího učitele ze státního rozpočtu</a:t>
            </a:r>
            <a:br>
              <a:rPr lang="cs-CZ" sz="2800" dirty="0"/>
            </a:br>
            <a:endParaRPr lang="cs-CZ" sz="2800" dirty="0"/>
          </a:p>
          <a:p>
            <a:pPr marL="660400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sz="2800" dirty="0"/>
              <a:t>RIA</a:t>
            </a:r>
          </a:p>
          <a:p>
            <a:pPr marL="1117600" lvl="1" indent="-457200">
              <a:lnSpc>
                <a:spcPct val="120000"/>
              </a:lnSpc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sz="2400" dirty="0"/>
              <a:t>Příplatek ve výši </a:t>
            </a:r>
            <a:r>
              <a:rPr lang="cs-CZ" sz="2400" b="1" dirty="0"/>
              <a:t>1000 až 2000 Kč měsíčně</a:t>
            </a:r>
          </a:p>
          <a:p>
            <a:pPr marL="1117600" lvl="1" indent="-457200">
              <a:lnSpc>
                <a:spcPct val="120000"/>
              </a:lnSpc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sz="2400" dirty="0"/>
              <a:t>Maximální předpokládaný počet  5 let od spuštění &gt; </a:t>
            </a:r>
            <a:r>
              <a:rPr lang="cs-CZ" sz="2400" b="1" dirty="0"/>
              <a:t>3500 provázejících učitelů</a:t>
            </a:r>
          </a:p>
          <a:p>
            <a:pPr marL="1117600" lvl="1" indent="-457200">
              <a:lnSpc>
                <a:spcPct val="120000"/>
              </a:lnSpc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sz="2400" dirty="0"/>
              <a:t>= roční náklady 65-115 milionů Kč</a:t>
            </a:r>
          </a:p>
          <a:p>
            <a:pPr marL="660400" indent="-457200">
              <a:spcBef>
                <a:spcPts val="0"/>
              </a:spcBef>
              <a:buSzPts val="3200"/>
            </a:pPr>
            <a:endParaRPr lang="cs-CZ" dirty="0"/>
          </a:p>
          <a:p>
            <a:pPr marL="660400" indent="-457200">
              <a:spcBef>
                <a:spcPts val="0"/>
              </a:spcBef>
              <a:buSzPts val="3200"/>
            </a:pPr>
            <a:endParaRPr lang="cs-CZ" dirty="0"/>
          </a:p>
          <a:p>
            <a:endParaRPr lang="cs-CZ" dirty="0"/>
          </a:p>
        </p:txBody>
      </p:sp>
      <p:graphicFrame>
        <p:nvGraphicFramePr>
          <p:cNvPr id="7" name="Tabulka 7">
            <a:extLst>
              <a:ext uri="{FF2B5EF4-FFF2-40B4-BE49-F238E27FC236}">
                <a16:creationId xmlns:a16="http://schemas.microsoft.com/office/drawing/2014/main" id="{7D0F0E8B-D761-58B1-62B1-BECB253BA7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289934"/>
              </p:ext>
            </p:extLst>
          </p:nvPr>
        </p:nvGraphicFramePr>
        <p:xfrm>
          <a:off x="5162381" y="1698234"/>
          <a:ext cx="6580440" cy="31058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3480">
                  <a:extLst>
                    <a:ext uri="{9D8B030D-6E8A-4147-A177-3AD203B41FA5}">
                      <a16:colId xmlns:a16="http://schemas.microsoft.com/office/drawing/2014/main" val="3682667851"/>
                    </a:ext>
                  </a:extLst>
                </a:gridCol>
                <a:gridCol w="2193480">
                  <a:extLst>
                    <a:ext uri="{9D8B030D-6E8A-4147-A177-3AD203B41FA5}">
                      <a16:colId xmlns:a16="http://schemas.microsoft.com/office/drawing/2014/main" val="1235269735"/>
                    </a:ext>
                  </a:extLst>
                </a:gridCol>
                <a:gridCol w="2193480">
                  <a:extLst>
                    <a:ext uri="{9D8B030D-6E8A-4147-A177-3AD203B41FA5}">
                      <a16:colId xmlns:a16="http://schemas.microsoft.com/office/drawing/2014/main" val="2608441015"/>
                    </a:ext>
                  </a:extLst>
                </a:gridCol>
              </a:tblGrid>
              <a:tr h="730473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Minimální rozsah činnosti za školní rok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Specializační příplatek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Snížení přímé pedagogické činnosti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88653"/>
                  </a:ext>
                </a:extLst>
              </a:tr>
              <a:tr h="730473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60 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 ✓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0h týdně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8584267"/>
                  </a:ext>
                </a:extLst>
              </a:tr>
              <a:tr h="730473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90 h (60 h </a:t>
                      </a:r>
                      <a:r>
                        <a:rPr lang="cs-CZ" sz="2000" b="1" dirty="0" err="1"/>
                        <a:t>relfexe</a:t>
                      </a:r>
                      <a:r>
                        <a:rPr lang="cs-CZ" sz="2000" b="1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 ✓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cs-CZ" sz="2000" b="1" dirty="0"/>
                        <a:t>1h týdně</a:t>
                      </a:r>
                    </a:p>
                    <a:p>
                      <a:pPr algn="ctr"/>
                      <a:endParaRPr lang="cs-CZ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354647"/>
                  </a:ext>
                </a:extLst>
              </a:tr>
              <a:tr h="730473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120 h (90 h reflexe)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 ✓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cs-CZ" sz="2000" b="1" dirty="0"/>
                        <a:t>2h týdně</a:t>
                      </a:r>
                    </a:p>
                    <a:p>
                      <a:pPr algn="ctr"/>
                      <a:endParaRPr lang="cs-CZ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432676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44BAF71D-E9ED-1BEC-4985-859AA84989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067" y="-166261"/>
            <a:ext cx="8125490" cy="719052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DUin_template">
  <a:themeElements>
    <a:clrScheme name="EDUin">
      <a:dk1>
        <a:srgbClr val="29B673"/>
      </a:dk1>
      <a:lt1>
        <a:srgbClr val="FFFFFF"/>
      </a:lt1>
      <a:dk2>
        <a:srgbClr val="2C3580"/>
      </a:dk2>
      <a:lt2>
        <a:srgbClr val="FFFDFF"/>
      </a:lt2>
      <a:accent1>
        <a:srgbClr val="2AB573"/>
      </a:accent1>
      <a:accent2>
        <a:srgbClr val="2A337A"/>
      </a:accent2>
      <a:accent3>
        <a:srgbClr val="FFD200"/>
      </a:accent3>
      <a:accent4>
        <a:srgbClr val="2D3582"/>
      </a:accent4>
      <a:accent5>
        <a:srgbClr val="EE1B25"/>
      </a:accent5>
      <a:accent6>
        <a:srgbClr val="29B673"/>
      </a:accent6>
      <a:hlink>
        <a:srgbClr val="2AB573"/>
      </a:hlink>
      <a:folHlink>
        <a:srgbClr val="4D59D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DUin_template">
  <a:themeElements>
    <a:clrScheme name="EDUin">
      <a:dk1>
        <a:srgbClr val="29B673"/>
      </a:dk1>
      <a:lt1>
        <a:srgbClr val="FFFFFF"/>
      </a:lt1>
      <a:dk2>
        <a:srgbClr val="2C3580"/>
      </a:dk2>
      <a:lt2>
        <a:srgbClr val="FFFDFF"/>
      </a:lt2>
      <a:accent1>
        <a:srgbClr val="2AB573"/>
      </a:accent1>
      <a:accent2>
        <a:srgbClr val="2A337A"/>
      </a:accent2>
      <a:accent3>
        <a:srgbClr val="FFD200"/>
      </a:accent3>
      <a:accent4>
        <a:srgbClr val="2D3582"/>
      </a:accent4>
      <a:accent5>
        <a:srgbClr val="EE1B25"/>
      </a:accent5>
      <a:accent6>
        <a:srgbClr val="29B673"/>
      </a:accent6>
      <a:hlink>
        <a:srgbClr val="2AB573"/>
      </a:hlink>
      <a:folHlink>
        <a:srgbClr val="4D59D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991</Words>
  <Application>Microsoft Office PowerPoint</Application>
  <PresentationFormat>Širokoúhlá obrazovka</PresentationFormat>
  <Paragraphs>112</Paragraphs>
  <Slides>16</Slides>
  <Notes>15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EDUin_template</vt:lpstr>
      <vt:lpstr>EDUin_template</vt:lpstr>
      <vt:lpstr>Podpora učitelů v souvislosti se Strategií vzdělávací politiky ČR 2030+</vt:lpstr>
      <vt:lpstr>Základní témata</vt:lpstr>
      <vt:lpstr>Dřívější závazky a budoucí sliby</vt:lpstr>
      <vt:lpstr>Kariérní řád</vt:lpstr>
      <vt:lpstr>Strategie vzdělávací politiky 2030+</vt:lpstr>
      <vt:lpstr>Prezentace aplikace PowerPoint</vt:lpstr>
      <vt:lpstr>Zákon o pedagogických pracovnících</vt:lpstr>
      <vt:lpstr>Školský zákon</vt:lpstr>
      <vt:lpstr>Prezentace aplikace PowerPoint</vt:lpstr>
      <vt:lpstr> Co si uvědomit? O čem se může debatovat?</vt:lpstr>
      <vt:lpstr>Prezentace aplikace PowerPoint</vt:lpstr>
      <vt:lpstr>Prezentace aplikace PowerPoint</vt:lpstr>
      <vt:lpstr>Prezentace aplikace PowerPoint</vt:lpstr>
      <vt:lpstr>Prezentace aplikace PowerPoint</vt:lpstr>
      <vt:lpstr>Proškolení provázejících a uvádějících učitelů</vt:lpstr>
      <vt:lpstr>Prostor pro diskusi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Podpora učitelů v souvislosti se Strategií vzdělávací politiky ČR 2030+</dc:title>
  <dc:creator>Jan Zeman</dc:creator>
  <cp:lastModifiedBy>Jan Zeman</cp:lastModifiedBy>
  <cp:revision>4</cp:revision>
  <dcterms:created xsi:type="dcterms:W3CDTF">2022-12-05T14:30:24Z</dcterms:created>
  <dcterms:modified xsi:type="dcterms:W3CDTF">2022-12-06T14:20:49Z</dcterms:modified>
</cp:coreProperties>
</file>