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9" r:id="rId8"/>
    <p:sldId id="265" r:id="rId9"/>
    <p:sldId id="266" r:id="rId10"/>
    <p:sldId id="267" r:id="rId11"/>
    <p:sldId id="270" r:id="rId12"/>
    <p:sldId id="271" r:id="rId13"/>
    <p:sldId id="272" r:id="rId14"/>
    <p:sldId id="268" r:id="rId15"/>
    <p:sldId id="273" r:id="rId16"/>
    <p:sldId id="278" r:id="rId17"/>
    <p:sldId id="275" r:id="rId18"/>
    <p:sldId id="276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A0D"/>
    <a:srgbClr val="000000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87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2F7A69-763B-41C5-9825-3E7DEE14F55C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405A02-5C32-4FE8-ABBF-48573B82E889}">
      <dgm:prSet phldrT="[Text]"/>
      <dgm:spPr/>
      <dgm:t>
        <a:bodyPr/>
        <a:lstStyle/>
        <a:p>
          <a:r>
            <a:rPr lang="cs-CZ" dirty="0">
              <a:solidFill>
                <a:schemeClr val="bg1"/>
              </a:solidFill>
              <a:latin typeface="Gill Sans MT" panose="020B0502020104020203" pitchFamily="34" charset="-18"/>
            </a:rPr>
            <a:t>TERAPEUTICKÝ ZÁSAH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A4FD334A-1FA0-4878-935E-58362F7875D7}" type="parTrans" cxnId="{A76312B9-691A-4B47-BBE4-19E71161D6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6E44D6F-A538-45AF-B418-DC92635D9EAE}" type="sibTrans" cxnId="{A76312B9-691A-4B47-BBE4-19E71161D65F}">
      <dgm:prSet/>
      <dgm:spPr>
        <a:noFill/>
        <a:ln w="254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8A369A1-25D9-49D0-BF5D-4E3AEC96C0F0}">
      <dgm:prSet phldrT="[Text]"/>
      <dgm:spPr/>
      <dgm:t>
        <a:bodyPr/>
        <a:lstStyle/>
        <a:p>
          <a:r>
            <a:rPr lang="cs-CZ" dirty="0">
              <a:solidFill>
                <a:schemeClr val="bg1"/>
              </a:solidFill>
              <a:latin typeface="Gill Sans MT" panose="020B0502020104020203" pitchFamily="34" charset="-18"/>
            </a:rPr>
            <a:t>KONTROLA ODEZVY</a:t>
          </a:r>
          <a:endParaRPr lang="en-US" dirty="0">
            <a:solidFill>
              <a:schemeClr val="bg1"/>
            </a:solidFill>
            <a:latin typeface="Gill Sans MT" panose="020B0502020104020203" pitchFamily="34" charset="-18"/>
          </a:endParaRPr>
        </a:p>
      </dgm:t>
    </dgm:pt>
    <dgm:pt modelId="{8DFB74BB-F246-46C4-A44F-57460E4C11FA}" type="parTrans" cxnId="{6DD78DC5-80C9-4449-85AD-131D2436BBC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37F109E-CA1C-453C-AC22-2D39F361ED10}" type="sibTrans" cxnId="{6DD78DC5-80C9-4449-85AD-131D2436BBCA}">
      <dgm:prSet/>
      <dgm:spPr>
        <a:noFill/>
        <a:ln w="25400">
          <a:solidFill>
            <a:schemeClr val="bg1"/>
          </a:solidFill>
        </a:ln>
      </dgm:spPr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C4B5393-46A3-48A7-BE8E-5BCD84497E98}" type="pres">
      <dgm:prSet presAssocID="{8B2F7A69-763B-41C5-9825-3E7DEE14F55C}" presName="cycle" presStyleCnt="0">
        <dgm:presLayoutVars>
          <dgm:dir/>
          <dgm:resizeHandles val="exact"/>
        </dgm:presLayoutVars>
      </dgm:prSet>
      <dgm:spPr/>
    </dgm:pt>
    <dgm:pt modelId="{FB2EBB8B-013B-4907-9516-3880BBE8B970}" type="pres">
      <dgm:prSet presAssocID="{0A405A02-5C32-4FE8-ABBF-48573B82E889}" presName="dummy" presStyleCnt="0"/>
      <dgm:spPr/>
    </dgm:pt>
    <dgm:pt modelId="{E8ECF824-7869-4B12-823C-3A5734507869}" type="pres">
      <dgm:prSet presAssocID="{0A405A02-5C32-4FE8-ABBF-48573B82E889}" presName="node" presStyleLbl="revTx" presStyleIdx="0" presStyleCnt="2">
        <dgm:presLayoutVars>
          <dgm:bulletEnabled val="1"/>
        </dgm:presLayoutVars>
      </dgm:prSet>
      <dgm:spPr/>
    </dgm:pt>
    <dgm:pt modelId="{2E5CB3A7-A31D-4E88-B8D5-7575A0EC45F5}" type="pres">
      <dgm:prSet presAssocID="{56E44D6F-A538-45AF-B418-DC92635D9EAE}" presName="sibTrans" presStyleLbl="node1" presStyleIdx="0" presStyleCnt="2"/>
      <dgm:spPr/>
    </dgm:pt>
    <dgm:pt modelId="{5501958A-2A97-4DC7-B6B5-307E110E86B5}" type="pres">
      <dgm:prSet presAssocID="{C8A369A1-25D9-49D0-BF5D-4E3AEC96C0F0}" presName="dummy" presStyleCnt="0"/>
      <dgm:spPr/>
    </dgm:pt>
    <dgm:pt modelId="{303D3416-7B37-4BE6-AF9B-4A3687AA9125}" type="pres">
      <dgm:prSet presAssocID="{C8A369A1-25D9-49D0-BF5D-4E3AEC96C0F0}" presName="node" presStyleLbl="revTx" presStyleIdx="1" presStyleCnt="2">
        <dgm:presLayoutVars>
          <dgm:bulletEnabled val="1"/>
        </dgm:presLayoutVars>
      </dgm:prSet>
      <dgm:spPr/>
    </dgm:pt>
    <dgm:pt modelId="{54A2A0B7-B6AB-4093-BC39-BCD568D5A089}" type="pres">
      <dgm:prSet presAssocID="{D37F109E-CA1C-453C-AC22-2D39F361ED10}" presName="sibTrans" presStyleLbl="node1" presStyleIdx="1" presStyleCnt="2"/>
      <dgm:spPr/>
    </dgm:pt>
  </dgm:ptLst>
  <dgm:cxnLst>
    <dgm:cxn modelId="{590C012C-6322-4D19-B4F1-865B4046F145}" type="presOf" srcId="{56E44D6F-A538-45AF-B418-DC92635D9EAE}" destId="{2E5CB3A7-A31D-4E88-B8D5-7575A0EC45F5}" srcOrd="0" destOrd="0" presId="urn:microsoft.com/office/officeart/2005/8/layout/cycle1"/>
    <dgm:cxn modelId="{85E39E95-15F6-4457-BE8A-4822557CF2EE}" type="presOf" srcId="{0A405A02-5C32-4FE8-ABBF-48573B82E889}" destId="{E8ECF824-7869-4B12-823C-3A5734507869}" srcOrd="0" destOrd="0" presId="urn:microsoft.com/office/officeart/2005/8/layout/cycle1"/>
    <dgm:cxn modelId="{761E2FA8-C8F3-4FE1-95DA-53858FD77F78}" type="presOf" srcId="{D37F109E-CA1C-453C-AC22-2D39F361ED10}" destId="{54A2A0B7-B6AB-4093-BC39-BCD568D5A089}" srcOrd="0" destOrd="0" presId="urn:microsoft.com/office/officeart/2005/8/layout/cycle1"/>
    <dgm:cxn modelId="{A76312B9-691A-4B47-BBE4-19E71161D65F}" srcId="{8B2F7A69-763B-41C5-9825-3E7DEE14F55C}" destId="{0A405A02-5C32-4FE8-ABBF-48573B82E889}" srcOrd="0" destOrd="0" parTransId="{A4FD334A-1FA0-4878-935E-58362F7875D7}" sibTransId="{56E44D6F-A538-45AF-B418-DC92635D9EAE}"/>
    <dgm:cxn modelId="{6DD78DC5-80C9-4449-85AD-131D2436BBCA}" srcId="{8B2F7A69-763B-41C5-9825-3E7DEE14F55C}" destId="{C8A369A1-25D9-49D0-BF5D-4E3AEC96C0F0}" srcOrd="1" destOrd="0" parTransId="{8DFB74BB-F246-46C4-A44F-57460E4C11FA}" sibTransId="{D37F109E-CA1C-453C-AC22-2D39F361ED10}"/>
    <dgm:cxn modelId="{ED1AB7ED-8273-4E0C-B87F-72EE48F0FE64}" type="presOf" srcId="{C8A369A1-25D9-49D0-BF5D-4E3AEC96C0F0}" destId="{303D3416-7B37-4BE6-AF9B-4A3687AA9125}" srcOrd="0" destOrd="0" presId="urn:microsoft.com/office/officeart/2005/8/layout/cycle1"/>
    <dgm:cxn modelId="{DDCFB4F9-2969-4795-9816-E40154FD823A}" type="presOf" srcId="{8B2F7A69-763B-41C5-9825-3E7DEE14F55C}" destId="{EC4B5393-46A3-48A7-BE8E-5BCD84497E98}" srcOrd="0" destOrd="0" presId="urn:microsoft.com/office/officeart/2005/8/layout/cycle1"/>
    <dgm:cxn modelId="{B185A65B-FF8B-439E-B1F0-251B64005D4A}" type="presParOf" srcId="{EC4B5393-46A3-48A7-BE8E-5BCD84497E98}" destId="{FB2EBB8B-013B-4907-9516-3880BBE8B970}" srcOrd="0" destOrd="0" presId="urn:microsoft.com/office/officeart/2005/8/layout/cycle1"/>
    <dgm:cxn modelId="{44778E5C-0047-4164-8306-689E56AB48E9}" type="presParOf" srcId="{EC4B5393-46A3-48A7-BE8E-5BCD84497E98}" destId="{E8ECF824-7869-4B12-823C-3A5734507869}" srcOrd="1" destOrd="0" presId="urn:microsoft.com/office/officeart/2005/8/layout/cycle1"/>
    <dgm:cxn modelId="{8C5711AB-2366-454F-A80D-0A93DABC7BE7}" type="presParOf" srcId="{EC4B5393-46A3-48A7-BE8E-5BCD84497E98}" destId="{2E5CB3A7-A31D-4E88-B8D5-7575A0EC45F5}" srcOrd="2" destOrd="0" presId="urn:microsoft.com/office/officeart/2005/8/layout/cycle1"/>
    <dgm:cxn modelId="{007D3558-EAAC-422C-BE2B-7A762674AE00}" type="presParOf" srcId="{EC4B5393-46A3-48A7-BE8E-5BCD84497E98}" destId="{5501958A-2A97-4DC7-B6B5-307E110E86B5}" srcOrd="3" destOrd="0" presId="urn:microsoft.com/office/officeart/2005/8/layout/cycle1"/>
    <dgm:cxn modelId="{D702631C-014F-472B-9A6A-62AA159EE19E}" type="presParOf" srcId="{EC4B5393-46A3-48A7-BE8E-5BCD84497E98}" destId="{303D3416-7B37-4BE6-AF9B-4A3687AA9125}" srcOrd="4" destOrd="0" presId="urn:microsoft.com/office/officeart/2005/8/layout/cycle1"/>
    <dgm:cxn modelId="{FC676DC1-B7D5-4E70-AD90-09DAEEF4E308}" type="presParOf" srcId="{EC4B5393-46A3-48A7-BE8E-5BCD84497E98}" destId="{54A2A0B7-B6AB-4093-BC39-BCD568D5A089}" srcOrd="5" destOrd="0" presId="urn:microsoft.com/office/officeart/2005/8/layout/cycle1"/>
  </dgm:cxnLst>
  <dgm:bg>
    <a:solidFill>
      <a:srgbClr val="D16A0D"/>
    </a:solidFill>
  </dgm:bg>
  <dgm:whole>
    <a:ln>
      <a:solidFill>
        <a:srgbClr val="D16A0D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ECF824-7869-4B12-823C-3A5734507869}">
      <dsp:nvSpPr>
        <dsp:cNvPr id="0" name=""/>
        <dsp:cNvSpPr/>
      </dsp:nvSpPr>
      <dsp:spPr>
        <a:xfrm>
          <a:off x="1915913" y="551823"/>
          <a:ext cx="1046003" cy="10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bg1"/>
              </a:solidFill>
              <a:latin typeface="Gill Sans MT" panose="020B0502020104020203" pitchFamily="34" charset="-18"/>
            </a:rPr>
            <a:t>TERAPEUTICKÝ ZÁSAH</a:t>
          </a:r>
          <a:endParaRPr lang="en-US" sz="11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1915913" y="551823"/>
        <a:ext cx="1046003" cy="1046003"/>
      </dsp:txXfrm>
    </dsp:sp>
    <dsp:sp modelId="{2E5CB3A7-A31D-4E88-B8D5-7575A0EC45F5}">
      <dsp:nvSpPr>
        <dsp:cNvPr id="0" name=""/>
        <dsp:cNvSpPr/>
      </dsp:nvSpPr>
      <dsp:spPr>
        <a:xfrm>
          <a:off x="509073" y="-580"/>
          <a:ext cx="2150810" cy="2150810"/>
        </a:xfrm>
        <a:prstGeom prst="circularArrow">
          <a:avLst>
            <a:gd name="adj1" fmla="val 9483"/>
            <a:gd name="adj2" fmla="val 685013"/>
            <a:gd name="adj3" fmla="val 7850492"/>
            <a:gd name="adj4" fmla="val 2264494"/>
            <a:gd name="adj5" fmla="val 11064"/>
          </a:avLst>
        </a:prstGeom>
        <a:noFill/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3D3416-7B37-4BE6-AF9B-4A3687AA9125}">
      <dsp:nvSpPr>
        <dsp:cNvPr id="0" name=""/>
        <dsp:cNvSpPr/>
      </dsp:nvSpPr>
      <dsp:spPr>
        <a:xfrm>
          <a:off x="207039" y="551823"/>
          <a:ext cx="1046003" cy="1046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100" kern="1200" dirty="0">
              <a:solidFill>
                <a:schemeClr val="bg1"/>
              </a:solidFill>
              <a:latin typeface="Gill Sans MT" panose="020B0502020104020203" pitchFamily="34" charset="-18"/>
            </a:rPr>
            <a:t>KONTROLA ODEZVY</a:t>
          </a:r>
          <a:endParaRPr lang="en-US" sz="1100" kern="1200" dirty="0">
            <a:solidFill>
              <a:schemeClr val="bg1"/>
            </a:solidFill>
            <a:latin typeface="Gill Sans MT" panose="020B0502020104020203" pitchFamily="34" charset="-18"/>
          </a:endParaRPr>
        </a:p>
      </dsp:txBody>
      <dsp:txXfrm>
        <a:off x="207039" y="551823"/>
        <a:ext cx="1046003" cy="1046003"/>
      </dsp:txXfrm>
    </dsp:sp>
    <dsp:sp modelId="{54A2A0B7-B6AB-4093-BC39-BCD568D5A089}">
      <dsp:nvSpPr>
        <dsp:cNvPr id="0" name=""/>
        <dsp:cNvSpPr/>
      </dsp:nvSpPr>
      <dsp:spPr>
        <a:xfrm>
          <a:off x="509073" y="-580"/>
          <a:ext cx="2150810" cy="2150810"/>
        </a:xfrm>
        <a:prstGeom prst="circularArrow">
          <a:avLst>
            <a:gd name="adj1" fmla="val 9483"/>
            <a:gd name="adj2" fmla="val 685013"/>
            <a:gd name="adj3" fmla="val 18650492"/>
            <a:gd name="adj4" fmla="val 13064494"/>
            <a:gd name="adj5" fmla="val 11064"/>
          </a:avLst>
        </a:prstGeom>
        <a:noFill/>
        <a:ln w="254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DF7ECF-F2B7-470C-82DA-14A8E39C7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5967E1-5528-425C-882D-71B824105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309283-08C1-4E63-8598-CDC50E96A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EDE1D0F-DB98-4D7C-995A-87B7631D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90E388E-E7C7-42FA-B055-053ED195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1185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7957D3-2351-4B00-8E89-B2A177BDC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04C1CB0-8018-4C6A-BEFE-320E8CBAB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8BC92F9-5CA2-4C16-BF76-830768CB4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AC2282-249D-44EC-A908-BFD760086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4FADB3-359F-4702-8E90-3822832C8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956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99303A6-21D4-4D20-9582-A6AF59FDC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68624AD-12B1-4C71-A99F-3E2319FE6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16E5D1D-A2A8-4AD4-9FBA-F1DD47E32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3317C5F-8C4B-49D6-B1C7-713DE0394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AA93D7D-88BE-47B2-85CD-9C4FE451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1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8A936B-D025-45A2-B2D2-038508F9D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2B806-3081-42B8-A88A-F5ACEA77D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9B774C-BB75-46E9-A3B7-60AFC72C3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F8017A-4047-4C25-B96F-189A0625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84B482-49E0-4B23-9B02-DD99D1A5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9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EB0EC5-3AA4-40CF-94CD-28A97FF70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98DD3B0-C867-4497-B90D-C2536ED6E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38114-151E-47AE-B1D7-8F66C5A9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5CDE1CB-30BC-48DA-9BDF-435DF07FE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3D9C9B-3F45-48A1-82EB-93EBB4D97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509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2E76CE-8A10-428E-93A6-C20788F61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CC219EC-B71E-4BC8-811C-078998A5A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9406EC-A7BE-4066-9A4E-C2868BB26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F242A8-13CC-49B6-B8A5-1C2B7E71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95D2E6B-6578-4206-9F78-B7B1B9DED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3B1644-5F7A-45ED-9C05-5F2A1DF6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279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68E94D-3C3D-46DD-B2E8-1A2FE891C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B18AC1A-AB9F-4AFC-8E41-F635F1BDC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F505055-8BB1-49E0-8639-5E8BB090B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001E97E-BE85-4E6E-B905-E948542D0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9C28935-3C2F-458F-B8EA-B1094731D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3E88E0-283A-4143-988D-170AC68CC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3F338A1-064E-400F-80B0-B13DFB24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0A6ABB6-4AF0-4BF7-B22A-A868E44E6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235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A11B54-3D3A-49C7-9C16-AF9ACA70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0A540FB-5880-4BA8-BE9E-B2E2A4246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F2538FC-E126-4D9A-B821-55B462ADB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A673DDD-C8F5-4EC8-AB35-3EA4F3BF5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6890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EC164C2-9505-4E0A-88EC-769AE2087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C1D1A7F-6B6C-4443-B740-79579F3C0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080A729-8504-4873-B1DC-49A683EF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552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E25F4C-645D-42C4-BB82-104C3FF5B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33D330-ABBD-4242-8572-733D0DA52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CBA9DEB-61E7-4B43-823F-6EBE7A89F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DDC279E-5672-4A2C-8735-1BA6627D3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772A4A5-3833-449A-ACE9-9CFA9295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49CA46A-C0EA-413D-9D9E-64914A588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8314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C4E8C5-83D3-46B4-9FC4-3F38B025E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5470B88-852A-402D-8BD9-422CBF3DB5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FEBD74E-3868-49E5-A115-59CBB0955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FE3C442-7B08-4C62-90BB-F2C329278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02F834D-5A95-45F9-9749-23EDA2C85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0608FDF-9940-4542-9D30-16B1E4597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00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>
            <a:extLst>
              <a:ext uri="{FF2B5EF4-FFF2-40B4-BE49-F238E27FC236}">
                <a16:creationId xmlns:a16="http://schemas.microsoft.com/office/drawing/2014/main" id="{63ABDD16-D61C-4C35-9CC6-1B708473A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E43A2FA4-B67B-4E62-AE1F-6B64B6C8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D35CCE1-25C4-495A-A3E3-D006EDC7A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04FE9-D797-42D2-8235-6EB7B603FF8F}" type="datetimeFigureOut">
              <a:rPr lang="cs-CZ" smtClean="0"/>
              <a:t>21.09.2017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E6CECF-CB50-47F6-9B45-6345FDAF9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9E6647-16DA-4442-9762-73077A853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B6FE1-74E9-4D56-977E-B8A52C5EBF1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128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300852"/>
            <a:ext cx="12146771" cy="1775722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MOŽNÝ PŘÍNOS „IN HOUSE“ PŘÍPRAVY RADIOFARMAK V ČR</a:t>
            </a:r>
            <a:endParaRPr lang="cs-CZ" sz="5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6305" y="3157629"/>
            <a:ext cx="5483093" cy="3036694"/>
          </a:xfrm>
        </p:spPr>
        <p:txBody>
          <a:bodyPr>
            <a:noAutofit/>
          </a:bodyPr>
          <a:lstStyle/>
          <a:p>
            <a:r>
              <a:rPr lang="cs-CZ" sz="3600" dirty="0">
                <a:solidFill>
                  <a:srgbClr val="D16A0D"/>
                </a:solidFill>
                <a:latin typeface="Gill Sans MT" panose="020B0502020104020203" pitchFamily="34" charset="-18"/>
              </a:rPr>
              <a:t>Adam Čepa</a:t>
            </a:r>
          </a:p>
          <a:p>
            <a:r>
              <a:rPr lang="cs-CZ" sz="3600" dirty="0">
                <a:solidFill>
                  <a:srgbClr val="D16A0D"/>
                </a:solidFill>
                <a:latin typeface="Gill Sans MT" panose="020B0502020104020203" pitchFamily="34" charset="-18"/>
              </a:rPr>
              <a:t>ÚNM 1. LF UK a VFN Praha, ÚJF AV ČR, </a:t>
            </a:r>
            <a:r>
              <a:rPr lang="cs-CZ" sz="3600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v.v.i</a:t>
            </a:r>
            <a:r>
              <a:rPr lang="cs-CZ" sz="3600" dirty="0">
                <a:solidFill>
                  <a:srgbClr val="D16A0D"/>
                </a:solidFill>
                <a:latin typeface="Gill Sans MT" panose="020B0502020104020203" pitchFamily="34" charset="-18"/>
              </a:rPr>
              <a:t>., Řež</a:t>
            </a:r>
          </a:p>
          <a:p>
            <a:endParaRPr lang="cs-CZ" sz="36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endParaRPr lang="cs-CZ" sz="36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ba-radiopharmasolutions.com/sites/all/themes/bootstrap/radiopharma_subtheme/img/big-integralabOne.png">
            <a:extLst>
              <a:ext uri="{FF2B5EF4-FFF2-40B4-BE49-F238E27FC236}">
                <a16:creationId xmlns:a16="http://schemas.microsoft.com/office/drawing/2014/main" id="{961F5BF6-07DE-429F-9F7C-735ED2D8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57" y="2386210"/>
            <a:ext cx="3231015" cy="298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Ga-68 radiopharmaceuticals">
            <a:extLst>
              <a:ext uri="{FF2B5EF4-FFF2-40B4-BE49-F238E27FC236}">
                <a16:creationId xmlns:a16="http://schemas.microsoft.com/office/drawing/2014/main" id="{4387779A-F98C-43F9-A8DA-B050D82A9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398" y="2298535"/>
            <a:ext cx="2284722" cy="29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00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44EC5579-8DC7-4BBC-82EC-26F8D9C33EC1}"/>
              </a:ext>
            </a:extLst>
          </p:cNvPr>
          <p:cNvSpPr/>
          <p:nvPr/>
        </p:nvSpPr>
        <p:spPr>
          <a:xfrm>
            <a:off x="389357" y="194679"/>
            <a:ext cx="116571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D16A0D"/>
                </a:solidFill>
                <a:latin typeface="Gill Sans MT" panose="020B0502020104020203" pitchFamily="34" charset="-18"/>
              </a:rPr>
              <a:t>„5. FARMAKOLOGICKÉ VLASTNOSTI</a:t>
            </a:r>
          </a:p>
          <a:p>
            <a:endParaRPr lang="cs-CZ" sz="32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r>
              <a:rPr lang="cs-CZ" sz="3200" dirty="0">
                <a:solidFill>
                  <a:srgbClr val="D16A0D"/>
                </a:solidFill>
                <a:latin typeface="Gill Sans MT" panose="020B0502020104020203" pitchFamily="34" charset="-18"/>
              </a:rPr>
              <a:t>5.1. Farmakodynamické vlastnosti </a:t>
            </a:r>
          </a:p>
          <a:p>
            <a:endParaRPr lang="cs-CZ" sz="32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r>
              <a:rPr lang="cs-CZ" sz="3200" dirty="0">
                <a:solidFill>
                  <a:srgbClr val="D16A0D"/>
                </a:solidFill>
                <a:latin typeface="Gill Sans MT" panose="020B0502020104020203" pitchFamily="34" charset="-18"/>
              </a:rPr>
              <a:t>Farmakoterapeutická skupina: diagnostická radiofarmaka, ledviny a močové cesty, technecium-( 99mTc) </a:t>
            </a:r>
            <a:r>
              <a:rPr lang="cs-CZ" sz="3200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mertiatid</a:t>
            </a:r>
            <a:r>
              <a:rPr lang="cs-CZ" sz="3200" dirty="0">
                <a:solidFill>
                  <a:srgbClr val="D16A0D"/>
                </a:solidFill>
                <a:latin typeface="Gill Sans MT" panose="020B0502020104020203" pitchFamily="34" charset="-18"/>
              </a:rPr>
              <a:t> ATC kód: V09CA03 </a:t>
            </a:r>
          </a:p>
          <a:p>
            <a:endParaRPr lang="cs-CZ" sz="32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r>
              <a:rPr lang="cs-CZ" sz="32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„Přípravek MAG3-( 99mTc) aplikovaný v obvyklých dávkách nevykazuje farmakodynamické účinky zjistitelné klinicky a/nebo analyticky !!!!!!! „</a:t>
            </a:r>
          </a:p>
        </p:txBody>
      </p:sp>
    </p:spTree>
    <p:extLst>
      <p:ext uri="{BB962C8B-B14F-4D97-AF65-F5344CB8AC3E}">
        <p14:creationId xmlns:p14="http://schemas.microsoft.com/office/powerpoint/2010/main" val="143757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73E461F9-01B3-4D3C-801E-506E5125CA7C}"/>
              </a:ext>
            </a:extLst>
          </p:cNvPr>
          <p:cNvSpPr txBox="1"/>
          <p:nvPr/>
        </p:nvSpPr>
        <p:spPr>
          <a:xfrm>
            <a:off x="43681" y="57494"/>
            <a:ext cx="12104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PERSONALIZOVANÁ MEDICÍNA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D033BEC9-484E-49D7-970E-A799769FA3E6}"/>
              </a:ext>
            </a:extLst>
          </p:cNvPr>
          <p:cNvSpPr txBox="1"/>
          <p:nvPr/>
        </p:nvSpPr>
        <p:spPr>
          <a:xfrm>
            <a:off x="87363" y="1070803"/>
            <a:ext cx="1210463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Prediktivní medicína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Genomická medicína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Individualizovaná nebo individuální medicína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Racionální výběr léku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Systémová medicína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„Na míru šitá léčba“ (</a:t>
            </a:r>
            <a:r>
              <a:rPr lang="cs-CZ" sz="4000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Tailored</a:t>
            </a:r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 </a:t>
            </a:r>
            <a:r>
              <a:rPr lang="cs-CZ" sz="4000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Therapy</a:t>
            </a:r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)</a:t>
            </a:r>
          </a:p>
          <a:p>
            <a:endParaRPr lang="cs-CZ" dirty="0">
              <a:solidFill>
                <a:srgbClr val="D16A0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87DF26-A2DE-4B71-B8A6-42DADA6982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277" y="4903379"/>
            <a:ext cx="2071749" cy="1438348"/>
          </a:xfrm>
          <a:prstGeom prst="rect">
            <a:avLst/>
          </a:prstGeom>
          <a:noFill/>
          <a:ln w="25400">
            <a:solidFill>
              <a:srgbClr val="D16A0D"/>
            </a:solidFill>
          </a:ln>
        </p:spPr>
      </p:pic>
    </p:spTree>
    <p:extLst>
      <p:ext uri="{BB962C8B-B14F-4D97-AF65-F5344CB8AC3E}">
        <p14:creationId xmlns:p14="http://schemas.microsoft.com/office/powerpoint/2010/main" val="40995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C84E6D2A-F567-4857-801A-263FC7198005}"/>
              </a:ext>
            </a:extLst>
          </p:cNvPr>
          <p:cNvSpPr txBox="1"/>
          <p:nvPr/>
        </p:nvSpPr>
        <p:spPr>
          <a:xfrm>
            <a:off x="43681" y="57494"/>
            <a:ext cx="121046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DEFINICE 4-S PERSONALIZOVANÉ MEDICÍNY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789EE75-BB03-4EFF-B985-011F0B7B67AA}"/>
              </a:ext>
            </a:extLst>
          </p:cNvPr>
          <p:cNvSpPr txBox="1"/>
          <p:nvPr/>
        </p:nvSpPr>
        <p:spPr>
          <a:xfrm>
            <a:off x="87363" y="1613727"/>
            <a:ext cx="12104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D16A0D"/>
                </a:solidFill>
                <a:latin typeface="Gill Sans MT" panose="020B0502020104020203" pitchFamily="34" charset="-18"/>
              </a:rPr>
              <a:t>„SPRÁVNÁ LÉČBA, PRO SPRÁVNÉHO PACIENTA, VE SPRÁVNÝ ČAS, SE SPRÁVNOU DÁVKOU LÉČIVA“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03FFB6FA-D355-4DDE-9A68-512A3E944D40}"/>
              </a:ext>
            </a:extLst>
          </p:cNvPr>
          <p:cNvSpPr txBox="1"/>
          <p:nvPr/>
        </p:nvSpPr>
        <p:spPr>
          <a:xfrm>
            <a:off x="-45229" y="2932472"/>
            <a:ext cx="11994865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D16A0D"/>
                </a:solidFill>
                <a:latin typeface="Gill Sans MT" panose="020B0502020104020203" pitchFamily="34" charset="-18"/>
              </a:rPr>
              <a:t>Koncept PM nebyl rozšířen na osobní zdravotní péči, která zahrnuje všechny kroky, které jsou relevantní pro vyléčení pacienta na individuální úrovni od prvních příznaků onemocnění po úplné uzdravení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sz="3200" dirty="0">
                <a:solidFill>
                  <a:srgbClr val="D16A0D"/>
                </a:solidFill>
                <a:latin typeface="Gill Sans MT" panose="020B0502020104020203" pitchFamily="34" charset="-18"/>
              </a:rPr>
              <a:t>Teranostika v rámci NM je zásadní součástí procesu PM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cs-CZ" dirty="0">
              <a:solidFill>
                <a:srgbClr val="D16A0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9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Notched Right Arrow 11">
            <a:extLst>
              <a:ext uri="{FF2B5EF4-FFF2-40B4-BE49-F238E27FC236}">
                <a16:creationId xmlns:a16="http://schemas.microsoft.com/office/drawing/2014/main" id="{120AC61B-C637-4693-9A65-E18D6CC9034B}"/>
              </a:ext>
            </a:extLst>
          </p:cNvPr>
          <p:cNvSpPr/>
          <p:nvPr/>
        </p:nvSpPr>
        <p:spPr>
          <a:xfrm>
            <a:off x="242401" y="3538165"/>
            <a:ext cx="2671763" cy="1855588"/>
          </a:xfrm>
          <a:prstGeom prst="notchedRightArrow">
            <a:avLst/>
          </a:prstGeom>
          <a:noFill/>
          <a:ln w="254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ZÁKLADNÍ DIAGNOSTIKA</a:t>
            </a:r>
          </a:p>
        </p:txBody>
      </p:sp>
      <p:sp>
        <p:nvSpPr>
          <p:cNvPr id="35" name="Notched Right Arrow 12">
            <a:extLst>
              <a:ext uri="{FF2B5EF4-FFF2-40B4-BE49-F238E27FC236}">
                <a16:creationId xmlns:a16="http://schemas.microsoft.com/office/drawing/2014/main" id="{5A809483-97EC-4DC5-85ED-FE6BCF5C3549}"/>
              </a:ext>
            </a:extLst>
          </p:cNvPr>
          <p:cNvSpPr/>
          <p:nvPr/>
        </p:nvSpPr>
        <p:spPr>
          <a:xfrm>
            <a:off x="2553799" y="3538165"/>
            <a:ext cx="2671763" cy="1855588"/>
          </a:xfrm>
          <a:prstGeom prst="notchedRightArrow">
            <a:avLst/>
          </a:prstGeom>
          <a:noFill/>
          <a:ln w="254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MOLEKULÁRNÍ DIAGNOSTIKA</a:t>
            </a:r>
          </a:p>
        </p:txBody>
      </p:sp>
      <p:sp>
        <p:nvSpPr>
          <p:cNvPr id="36" name="Notched Right Arrow 14">
            <a:extLst>
              <a:ext uri="{FF2B5EF4-FFF2-40B4-BE49-F238E27FC236}">
                <a16:creationId xmlns:a16="http://schemas.microsoft.com/office/drawing/2014/main" id="{6F03B037-201F-4B16-8A10-C2304E539860}"/>
              </a:ext>
            </a:extLst>
          </p:cNvPr>
          <p:cNvSpPr/>
          <p:nvPr/>
        </p:nvSpPr>
        <p:spPr>
          <a:xfrm>
            <a:off x="4865197" y="3538165"/>
            <a:ext cx="2671763" cy="1855588"/>
          </a:xfrm>
          <a:prstGeom prst="notchedRightArrow">
            <a:avLst/>
          </a:prstGeom>
          <a:noFill/>
          <a:ln w="254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MOLEKULÁRNÍ ZÁSAH</a:t>
            </a:r>
          </a:p>
        </p:txBody>
      </p:sp>
      <p:sp>
        <p:nvSpPr>
          <p:cNvPr id="37" name="Notched Right Arrow 15">
            <a:extLst>
              <a:ext uri="{FF2B5EF4-FFF2-40B4-BE49-F238E27FC236}">
                <a16:creationId xmlns:a16="http://schemas.microsoft.com/office/drawing/2014/main" id="{E37DBBB4-FAE3-44AC-A795-CD8F445CB58A}"/>
              </a:ext>
            </a:extLst>
          </p:cNvPr>
          <p:cNvSpPr/>
          <p:nvPr/>
        </p:nvSpPr>
        <p:spPr>
          <a:xfrm>
            <a:off x="7176595" y="3538165"/>
            <a:ext cx="2671763" cy="1855588"/>
          </a:xfrm>
          <a:prstGeom prst="notchedRightArrow">
            <a:avLst/>
          </a:prstGeom>
          <a:noFill/>
          <a:ln w="254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PREDIKCE REAKCE</a:t>
            </a:r>
          </a:p>
        </p:txBody>
      </p:sp>
      <p:sp>
        <p:nvSpPr>
          <p:cNvPr id="38" name="Notched Right Arrow 16">
            <a:extLst>
              <a:ext uri="{FF2B5EF4-FFF2-40B4-BE49-F238E27FC236}">
                <a16:creationId xmlns:a16="http://schemas.microsoft.com/office/drawing/2014/main" id="{C6D5B541-0552-4F15-885F-ADCC30696CA2}"/>
              </a:ext>
            </a:extLst>
          </p:cNvPr>
          <p:cNvSpPr/>
          <p:nvPr/>
        </p:nvSpPr>
        <p:spPr>
          <a:xfrm>
            <a:off x="9487993" y="3538165"/>
            <a:ext cx="2671763" cy="1855588"/>
          </a:xfrm>
          <a:prstGeom prst="notchedRightArrow">
            <a:avLst/>
          </a:prstGeom>
          <a:noFill/>
          <a:ln w="254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ZALÉČENÍ</a:t>
            </a:r>
          </a:p>
        </p:txBody>
      </p:sp>
      <p:sp>
        <p:nvSpPr>
          <p:cNvPr id="39" name="Rounded Rectangle 19">
            <a:extLst>
              <a:ext uri="{FF2B5EF4-FFF2-40B4-BE49-F238E27FC236}">
                <a16:creationId xmlns:a16="http://schemas.microsoft.com/office/drawing/2014/main" id="{9583304C-444F-4C2E-9872-BEE2D9DE48CB}"/>
              </a:ext>
            </a:extLst>
          </p:cNvPr>
          <p:cNvSpPr/>
          <p:nvPr/>
        </p:nvSpPr>
        <p:spPr>
          <a:xfrm>
            <a:off x="1777111" y="2690090"/>
            <a:ext cx="8847933" cy="8143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E1771F"/>
                </a:solidFill>
                <a:latin typeface="Gill Sans MT" panose="020B0502020104020203" pitchFamily="34" charset="-18"/>
              </a:rPr>
              <a:t>NOVÉ PARADIGMA: PERSONALIZOVANÁ MEDICÍNA</a:t>
            </a:r>
          </a:p>
        </p:txBody>
      </p:sp>
      <p:graphicFrame>
        <p:nvGraphicFramePr>
          <p:cNvPr id="40" name="Diagram 39">
            <a:extLst>
              <a:ext uri="{FF2B5EF4-FFF2-40B4-BE49-F238E27FC236}">
                <a16:creationId xmlns:a16="http://schemas.microsoft.com/office/drawing/2014/main" id="{BB0180F6-E7D5-4F36-A901-C1DD020F7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2083903"/>
              </p:ext>
            </p:extLst>
          </p:nvPr>
        </p:nvGraphicFramePr>
        <p:xfrm>
          <a:off x="343308" y="174145"/>
          <a:ext cx="3168957" cy="214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1" name="Left Arrow 17">
            <a:extLst>
              <a:ext uri="{FF2B5EF4-FFF2-40B4-BE49-F238E27FC236}">
                <a16:creationId xmlns:a16="http://schemas.microsoft.com/office/drawing/2014/main" id="{A448A19A-3389-490A-8AC2-C7F4CE83EBF5}"/>
              </a:ext>
            </a:extLst>
          </p:cNvPr>
          <p:cNvSpPr/>
          <p:nvPr/>
        </p:nvSpPr>
        <p:spPr>
          <a:xfrm>
            <a:off x="4030781" y="1105187"/>
            <a:ext cx="3286914" cy="1143000"/>
          </a:xfrm>
          <a:prstGeom prst="leftArrow">
            <a:avLst/>
          </a:prstGeom>
          <a:solidFill>
            <a:srgbClr val="D16A0D"/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ZÁKLADNÍ DIAGNOSTIKA</a:t>
            </a:r>
          </a:p>
        </p:txBody>
      </p:sp>
      <p:sp>
        <p:nvSpPr>
          <p:cNvPr id="42" name="Rounded Rectangle 18">
            <a:extLst>
              <a:ext uri="{FF2B5EF4-FFF2-40B4-BE49-F238E27FC236}">
                <a16:creationId xmlns:a16="http://schemas.microsoft.com/office/drawing/2014/main" id="{EDD00DFF-CFF7-41D6-8199-16A917A5339B}"/>
              </a:ext>
            </a:extLst>
          </p:cNvPr>
          <p:cNvSpPr/>
          <p:nvPr/>
        </p:nvSpPr>
        <p:spPr>
          <a:xfrm>
            <a:off x="3702067" y="178741"/>
            <a:ext cx="4972050" cy="8143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rgbClr val="E1771F"/>
                </a:solidFill>
                <a:latin typeface="Gill Sans MT" panose="020B0502020104020203" pitchFamily="34" charset="-18"/>
              </a:rPr>
              <a:t>KLASICKÝ PŘÍSTUP</a:t>
            </a:r>
          </a:p>
        </p:txBody>
      </p:sp>
    </p:spTree>
    <p:extLst>
      <p:ext uri="{BB962C8B-B14F-4D97-AF65-F5344CB8AC3E}">
        <p14:creationId xmlns:p14="http://schemas.microsoft.com/office/powerpoint/2010/main" val="363415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B360D1-FCBE-4A08-B602-B64920FF5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46771" cy="820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VÝZKUMNÁ CENTRA V ČR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pic>
        <p:nvPicPr>
          <p:cNvPr id="5128" name="Picture 8" descr="Související obrázek">
            <a:extLst>
              <a:ext uri="{FF2B5EF4-FFF2-40B4-BE49-F238E27FC236}">
                <a16:creationId xmlns:a16="http://schemas.microsoft.com/office/drawing/2014/main" id="{06C24908-1D0E-4F15-9EF7-B59D5F9A0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39" y="935818"/>
            <a:ext cx="2850538" cy="2137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Výsledek obrázku pro preclinical PET imaging">
            <a:extLst>
              <a:ext uri="{FF2B5EF4-FFF2-40B4-BE49-F238E27FC236}">
                <a16:creationId xmlns:a16="http://schemas.microsoft.com/office/drawing/2014/main" id="{C8280A69-B3F5-49C3-9913-CAB51A95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4" y="935818"/>
            <a:ext cx="3989551" cy="209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Výsledek obrázku pro preclinical PET imaging">
            <a:extLst>
              <a:ext uri="{FF2B5EF4-FFF2-40B4-BE49-F238E27FC236}">
                <a16:creationId xmlns:a16="http://schemas.microsoft.com/office/drawing/2014/main" id="{3CE4B891-A9AE-4223-93CE-B314031B2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45" y="3533120"/>
            <a:ext cx="5953125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Výsledek obrázku pro preclinical PET imaging">
            <a:extLst>
              <a:ext uri="{FF2B5EF4-FFF2-40B4-BE49-F238E27FC236}">
                <a16:creationId xmlns:a16="http://schemas.microsoft.com/office/drawing/2014/main" id="{C7B0A9CC-5ACE-4002-AAF1-B670637B2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011" y="935818"/>
            <a:ext cx="3199417" cy="239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Výsledek obrázku pro preclinical PET imaging">
            <a:extLst>
              <a:ext uri="{FF2B5EF4-FFF2-40B4-BE49-F238E27FC236}">
                <a16:creationId xmlns:a16="http://schemas.microsoft.com/office/drawing/2014/main" id="{CB05F3F4-8883-4639-AEED-E3557352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63" y="3533120"/>
            <a:ext cx="4036346" cy="201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11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77F5B7F-0143-4E5C-9FE2-8966D678F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46771" cy="820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V ČEM ČR ZAOSTÁVÁ ZA EVROPU?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349E0C4-8559-40CC-8859-F08EEDFF4447}"/>
              </a:ext>
            </a:extLst>
          </p:cNvPr>
          <p:cNvSpPr txBox="1"/>
          <p:nvPr/>
        </p:nvSpPr>
        <p:spPr>
          <a:xfrm>
            <a:off x="476377" y="820011"/>
            <a:ext cx="112392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NEEXISTUJÍ „IN HOUSE“ UNIVERZITNÍ CENTRA V ČR</a:t>
            </a:r>
          </a:p>
          <a:p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VÝZKUM RADIOFARMAK KONČÍ V PREKLINICKÝCH STUDIÍCH</a:t>
            </a:r>
          </a:p>
          <a:p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NELZE PŘIPRAVOVAT NEREGISTROVANÉ (S CERTIFIKOVANOU KVALITOU) NOVÉ MOLEKULÁRNĚ ZOBRAZOVACÍ PROBY</a:t>
            </a:r>
          </a:p>
          <a:p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VELMI OMEZENÉ MOŽNOSTI POUŽITÍ NOVÝCH RADIONUKLIDŮ</a:t>
            </a:r>
          </a:p>
          <a:p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NÁROKY NA PŘÍPRAVU RADIOFARMAK STEJNÉ JAKO NA VÝROBU – V EVROPSKÝCH ZEMÍCH BIZARDNÍ</a:t>
            </a:r>
          </a:p>
        </p:txBody>
      </p:sp>
    </p:spTree>
    <p:extLst>
      <p:ext uri="{BB962C8B-B14F-4D97-AF65-F5344CB8AC3E}">
        <p14:creationId xmlns:p14="http://schemas.microsoft.com/office/powerpoint/2010/main" val="214520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C2C8F0-689E-4430-A9CF-6CB91296D7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46771" cy="820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SLOVENSKO JE DÁL NEŽ ČR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pic>
        <p:nvPicPr>
          <p:cNvPr id="2" name="Picture 2" descr="https://www.izotopcentrum.sk/cms/upload/menu/img_7769.jpg">
            <a:extLst>
              <a:ext uri="{FF2B5EF4-FFF2-40B4-BE49-F238E27FC236}">
                <a16:creationId xmlns:a16="http://schemas.microsoft.com/office/drawing/2014/main" id="{2F6CA878-9081-4FE7-AC9E-43C913E9C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2232515"/>
            <a:ext cx="3458408" cy="23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C110B543-48E3-4B27-BC24-97FA32100B14}"/>
              </a:ext>
            </a:extLst>
          </p:cNvPr>
          <p:cNvSpPr txBox="1"/>
          <p:nvPr/>
        </p:nvSpPr>
        <p:spPr>
          <a:xfrm>
            <a:off x="64894" y="820011"/>
            <a:ext cx="120818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IZOTOPCENTRUM (NITRA) – použití 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68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Ga-PSMA, 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68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Ga-DOTATOC</a:t>
            </a:r>
          </a:p>
          <a:p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- Použití registrované účinné látky, tedy radionuklidu</a:t>
            </a:r>
          </a:p>
        </p:txBody>
      </p:sp>
      <p:pic>
        <p:nvPicPr>
          <p:cNvPr id="3" name="Picture 4" descr="https://www.izotopcentrum.sk/cms/upload/menu/img_786974.jpg">
            <a:extLst>
              <a:ext uri="{FF2B5EF4-FFF2-40B4-BE49-F238E27FC236}">
                <a16:creationId xmlns:a16="http://schemas.microsoft.com/office/drawing/2014/main" id="{7EB3A135-AA84-4AC7-BE6B-14A395A83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484" y="4650063"/>
            <a:ext cx="4161557" cy="1629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izotopcentrum.sk/cms/upload/menu/img_7858.jpg">
            <a:extLst>
              <a:ext uri="{FF2B5EF4-FFF2-40B4-BE49-F238E27FC236}">
                <a16:creationId xmlns:a16="http://schemas.microsoft.com/office/drawing/2014/main" id="{57D4AEA7-D562-4551-850C-36B392838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86" y="2373624"/>
            <a:ext cx="3981150" cy="26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Ge-Ga generátor">
            <a:extLst>
              <a:ext uri="{FF2B5EF4-FFF2-40B4-BE49-F238E27FC236}">
                <a16:creationId xmlns:a16="http://schemas.microsoft.com/office/drawing/2014/main" id="{0F16DAFC-E442-493A-9796-2E7CCD42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4" y="2099721"/>
            <a:ext cx="1876425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2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7677AD9-F795-4BB2-B141-B9583D3CBB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194"/>
            <a:ext cx="12146771" cy="1460657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BUDOUCNOST RADIOFARMAK V ČR S UPRAVENOU LEGISLATIVOU</a:t>
            </a:r>
            <a:endParaRPr lang="cs-CZ" sz="40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4EC82DF-C53A-4BA5-A45E-6D79648EBCBB}"/>
              </a:ext>
            </a:extLst>
          </p:cNvPr>
          <p:cNvSpPr txBox="1"/>
          <p:nvPr/>
        </p:nvSpPr>
        <p:spPr>
          <a:xfrm>
            <a:off x="532896" y="1659284"/>
            <a:ext cx="112392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INDIVIDUALISMUS LÉČBY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TERANOSTIKA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KOMBINACE HYBRIDNÍCH TECHNIK ZOBRAZOVÁNÍ – CITLIVOST A SELEKTIVNOST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TRASLACE VÝZKUMNÝCH PŘÍPRAVKŮ DO KLINICKÉ APLIKACE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NÁRŮST KVALITY A KVANTITY POKROČILÉHO VÝZKUMU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VYROVNÁNÍ ÚROVNĚ MOLEKULÁRNÍHO ZOBRAZOVÁNÍ V ČR NA ÚROVEŇ EVROPY A USA</a:t>
            </a:r>
          </a:p>
        </p:txBody>
      </p:sp>
    </p:spTree>
    <p:extLst>
      <p:ext uri="{BB962C8B-B14F-4D97-AF65-F5344CB8AC3E}">
        <p14:creationId xmlns:p14="http://schemas.microsoft.com/office/powerpoint/2010/main" val="326260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AEAAA45-B248-496A-BE1D-61F74074E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98436"/>
            <a:ext cx="12146771" cy="849508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DĚKUJI VÁM ZA POZORNOST</a:t>
            </a:r>
            <a:endParaRPr lang="cs-CZ" sz="5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pic>
        <p:nvPicPr>
          <p:cNvPr id="10242" name="Picture 2" descr="Výsledek obrázku pro molecular imaging">
            <a:extLst>
              <a:ext uri="{FF2B5EF4-FFF2-40B4-BE49-F238E27FC236}">
                <a16:creationId xmlns:a16="http://schemas.microsoft.com/office/drawing/2014/main" id="{DBB1E39E-D581-458A-8A30-CB25D688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23" y="2638793"/>
            <a:ext cx="2707523" cy="346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7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88ED37-F91E-4FA7-942F-DDD7E4DEB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195"/>
            <a:ext cx="12146771" cy="849508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PRÁCE RADIOFARMACEUTA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A5449CFE-EBAD-4CAE-8ABF-CF5B495424B9}"/>
              </a:ext>
            </a:extLst>
          </p:cNvPr>
          <p:cNvSpPr/>
          <p:nvPr/>
        </p:nvSpPr>
        <p:spPr>
          <a:xfrm>
            <a:off x="306765" y="1620218"/>
            <a:ext cx="3179753" cy="1339153"/>
          </a:xfrm>
          <a:prstGeom prst="rect">
            <a:avLst/>
          </a:prstGeom>
          <a:solidFill>
            <a:srgbClr val="D16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</a:rPr>
              <a:t>Řízení </a:t>
            </a:r>
            <a:r>
              <a:rPr lang="cs-CZ" sz="2000" dirty="0" err="1">
                <a:solidFill>
                  <a:schemeClr val="bg1"/>
                </a:solidFill>
                <a:latin typeface="Gill Sans MT" panose="020B0502020104020203" pitchFamily="34" charset="-18"/>
              </a:rPr>
              <a:t>radiofarmaceutických</a:t>
            </a:r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</a:rPr>
              <a:t> produktů – výběr, příjem, skladování,  evidence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4A025090-F30D-4EFC-93AD-0FE392BCBA31}"/>
              </a:ext>
            </a:extLst>
          </p:cNvPr>
          <p:cNvSpPr/>
          <p:nvPr/>
        </p:nvSpPr>
        <p:spPr>
          <a:xfrm>
            <a:off x="294445" y="3713642"/>
            <a:ext cx="3179753" cy="1339153"/>
          </a:xfrm>
          <a:prstGeom prst="rect">
            <a:avLst/>
          </a:prstGeom>
          <a:solidFill>
            <a:srgbClr val="D16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</a:rPr>
              <a:t>Příprava, kontrola a výdej RF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A228DDAF-D176-4C32-A360-1AE14E04549D}"/>
              </a:ext>
            </a:extLst>
          </p:cNvPr>
          <p:cNvSpPr/>
          <p:nvPr/>
        </p:nvSpPr>
        <p:spPr>
          <a:xfrm>
            <a:off x="8699088" y="1620218"/>
            <a:ext cx="3179753" cy="1339153"/>
          </a:xfrm>
          <a:prstGeom prst="rect">
            <a:avLst/>
          </a:prstGeom>
          <a:solidFill>
            <a:srgbClr val="D16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</a:rPr>
              <a:t>Legislativa, tvorba SOP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9057A3F-920E-4434-B390-3526473D3566}"/>
              </a:ext>
            </a:extLst>
          </p:cNvPr>
          <p:cNvSpPr/>
          <p:nvPr/>
        </p:nvSpPr>
        <p:spPr>
          <a:xfrm>
            <a:off x="8699087" y="3682886"/>
            <a:ext cx="3179753" cy="1339153"/>
          </a:xfrm>
          <a:prstGeom prst="rect">
            <a:avLst/>
          </a:prstGeom>
          <a:solidFill>
            <a:srgbClr val="D16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>
                <a:solidFill>
                  <a:schemeClr val="bg1"/>
                </a:solidFill>
                <a:latin typeface="Gill Sans MT" panose="020B0502020104020203" pitchFamily="34" charset="-18"/>
              </a:rPr>
              <a:t>Odborná pomoc pro lékaře a pacienta</a:t>
            </a:r>
          </a:p>
        </p:txBody>
      </p:sp>
      <p:pic>
        <p:nvPicPr>
          <p:cNvPr id="3" name="Picture 2" descr="Výsledek obrázku pro preparing of radiopharmaceuticals">
            <a:extLst>
              <a:ext uri="{FF2B5EF4-FFF2-40B4-BE49-F238E27FC236}">
                <a16:creationId xmlns:a16="http://schemas.microsoft.com/office/drawing/2014/main" id="{09138954-99BF-46E1-9B24-05CEBF3A9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688" y="943897"/>
            <a:ext cx="286702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ýsledek obrázku pro Radiopharmaceuticals">
            <a:extLst>
              <a:ext uri="{FF2B5EF4-FFF2-40B4-BE49-F238E27FC236}">
                <a16:creationId xmlns:a16="http://schemas.microsoft.com/office/drawing/2014/main" id="{D42F1514-6B81-4375-8D45-68549065E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367" y="3343213"/>
            <a:ext cx="2879346" cy="28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D7B2FF5-60C9-4B35-8F0A-F22171BC48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195"/>
            <a:ext cx="12146771" cy="849508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PŘÍPRAVA RF POMOCÍ GENERÁTORŮ A KITŮ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pic>
        <p:nvPicPr>
          <p:cNvPr id="3076" name="Picture 4" descr="Výsledek obrázku pro radionuclide generator">
            <a:extLst>
              <a:ext uri="{FF2B5EF4-FFF2-40B4-BE49-F238E27FC236}">
                <a16:creationId xmlns:a16="http://schemas.microsoft.com/office/drawing/2014/main" id="{7A13257A-85D7-42B9-8E43-DC83523BC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892077"/>
            <a:ext cx="5944827" cy="3961085"/>
          </a:xfrm>
          <a:prstGeom prst="rect">
            <a:avLst/>
          </a:prstGeom>
          <a:noFill/>
          <a:ln>
            <a:solidFill>
              <a:srgbClr val="D16A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ek obrázku pro chromatographic scanner">
            <a:extLst>
              <a:ext uri="{FF2B5EF4-FFF2-40B4-BE49-F238E27FC236}">
                <a16:creationId xmlns:a16="http://schemas.microsoft.com/office/drawing/2014/main" id="{203312B2-F2A7-419C-99B1-A9A9E7F10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04" y="892077"/>
            <a:ext cx="2764884" cy="2255344"/>
          </a:xfrm>
          <a:prstGeom prst="rect">
            <a:avLst/>
          </a:prstGeom>
          <a:noFill/>
          <a:ln>
            <a:solidFill>
              <a:srgbClr val="D16A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ek obrázku pro formulation of radiopharmaceuticals">
            <a:extLst>
              <a:ext uri="{FF2B5EF4-FFF2-40B4-BE49-F238E27FC236}">
                <a16:creationId xmlns:a16="http://schemas.microsoft.com/office/drawing/2014/main" id="{D1CF4461-F01C-493C-8A39-7F50120F8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0064" y="892077"/>
            <a:ext cx="2706413" cy="2255344"/>
          </a:xfrm>
          <a:prstGeom prst="rect">
            <a:avLst/>
          </a:prstGeom>
          <a:noFill/>
          <a:ln>
            <a:solidFill>
              <a:srgbClr val="D16A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ek obrázku pro formulation of radiopharmaceuticals">
            <a:extLst>
              <a:ext uri="{FF2B5EF4-FFF2-40B4-BE49-F238E27FC236}">
                <a16:creationId xmlns:a16="http://schemas.microsoft.com/office/drawing/2014/main" id="{50E12466-84B1-4D96-9881-BE47AA9CE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201" y="3334913"/>
            <a:ext cx="2286000" cy="1905000"/>
          </a:xfrm>
          <a:prstGeom prst="rect">
            <a:avLst/>
          </a:prstGeom>
          <a:noFill/>
          <a:ln>
            <a:solidFill>
              <a:srgbClr val="D16A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1A2E36E3-4D3E-4C61-BA0F-596AE0CF4E00}"/>
              </a:ext>
            </a:extLst>
          </p:cNvPr>
          <p:cNvSpPr txBox="1">
            <a:spLocks/>
          </p:cNvSpPr>
          <p:nvPr/>
        </p:nvSpPr>
        <p:spPr>
          <a:xfrm>
            <a:off x="1524001" y="4901075"/>
            <a:ext cx="2624684" cy="5106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Příprava</a:t>
            </a:r>
            <a:endParaRPr lang="cs-CZ" sz="32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7811EA-D15E-4CD9-AE16-511B775339AC}"/>
              </a:ext>
            </a:extLst>
          </p:cNvPr>
          <p:cNvSpPr txBox="1">
            <a:spLocks/>
          </p:cNvSpPr>
          <p:nvPr/>
        </p:nvSpPr>
        <p:spPr>
          <a:xfrm>
            <a:off x="7760076" y="989928"/>
            <a:ext cx="1035347" cy="523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2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QC</a:t>
            </a:r>
            <a:endParaRPr lang="cs-CZ" sz="32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2C11E86-C0C0-4878-AEF9-86A3A8DEB5AD}"/>
              </a:ext>
            </a:extLst>
          </p:cNvPr>
          <p:cNvSpPr txBox="1">
            <a:spLocks/>
          </p:cNvSpPr>
          <p:nvPr/>
        </p:nvSpPr>
        <p:spPr>
          <a:xfrm>
            <a:off x="9824679" y="2687271"/>
            <a:ext cx="2194560" cy="46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Formulace</a:t>
            </a:r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B2705B18-40CD-4B28-8484-50003694C3F4}"/>
              </a:ext>
            </a:extLst>
          </p:cNvPr>
          <p:cNvSpPr txBox="1">
            <a:spLocks/>
          </p:cNvSpPr>
          <p:nvPr/>
        </p:nvSpPr>
        <p:spPr>
          <a:xfrm>
            <a:off x="7896641" y="5355556"/>
            <a:ext cx="2194560" cy="46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Aplikace</a:t>
            </a:r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4406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B93C41A-78F3-4A5F-B588-5680253AD7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7195"/>
            <a:ext cx="12146771" cy="849508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„IN HOUSE“ PŘÍPRAVA RF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pic>
        <p:nvPicPr>
          <p:cNvPr id="4098" name="Picture 2" descr="Výsledek obrázku pro cyclotron small">
            <a:extLst>
              <a:ext uri="{FF2B5EF4-FFF2-40B4-BE49-F238E27FC236}">
                <a16:creationId xmlns:a16="http://schemas.microsoft.com/office/drawing/2014/main" id="{1EBF0D8F-8BEF-4A7A-AC26-A63386D2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6" y="1064281"/>
            <a:ext cx="3300197" cy="2979345"/>
          </a:xfrm>
          <a:prstGeom prst="rect">
            <a:avLst/>
          </a:prstGeom>
          <a:noFill/>
          <a:ln>
            <a:solidFill>
              <a:srgbClr val="D16A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hot cells radiopharmaceuticals">
            <a:extLst>
              <a:ext uri="{FF2B5EF4-FFF2-40B4-BE49-F238E27FC236}">
                <a16:creationId xmlns:a16="http://schemas.microsoft.com/office/drawing/2014/main" id="{6A13FB09-86AD-406E-A55A-B6915553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34" y="1066334"/>
            <a:ext cx="2178691" cy="2178691"/>
          </a:xfrm>
          <a:prstGeom prst="rect">
            <a:avLst/>
          </a:prstGeom>
          <a:noFill/>
          <a:ln>
            <a:solidFill>
              <a:srgbClr val="D16A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ýsledek obrázku pro synthesis of Cu-64">
            <a:extLst>
              <a:ext uri="{FF2B5EF4-FFF2-40B4-BE49-F238E27FC236}">
                <a16:creationId xmlns:a16="http://schemas.microsoft.com/office/drawing/2014/main" id="{F0A6F411-27FC-4B21-A222-E900E8A20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289" y="1064281"/>
            <a:ext cx="4050718" cy="2180744"/>
          </a:xfrm>
          <a:prstGeom prst="rect">
            <a:avLst/>
          </a:prstGeom>
          <a:noFill/>
          <a:ln>
            <a:solidFill>
              <a:srgbClr val="D16A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adio">
            <a:extLst>
              <a:ext uri="{FF2B5EF4-FFF2-40B4-BE49-F238E27FC236}">
                <a16:creationId xmlns:a16="http://schemas.microsoft.com/office/drawing/2014/main" id="{2BFAFD49-70C9-40D1-A9DD-97E7A60AA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093" y="3447175"/>
            <a:ext cx="2744305" cy="2737123"/>
          </a:xfrm>
          <a:prstGeom prst="rect">
            <a:avLst/>
          </a:prstGeom>
          <a:noFill/>
          <a:ln>
            <a:solidFill>
              <a:srgbClr val="D16A0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Výsledek obrázku pro automatic dispenser of radiopharmaceutical">
            <a:extLst>
              <a:ext uri="{FF2B5EF4-FFF2-40B4-BE49-F238E27FC236}">
                <a16:creationId xmlns:a16="http://schemas.microsoft.com/office/drawing/2014/main" id="{045CE665-E294-4C63-A6CD-6F0E957F3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005" y="3623465"/>
            <a:ext cx="2092988" cy="256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359EAADB-4950-467E-A53A-7F9C123673C1}"/>
              </a:ext>
            </a:extLst>
          </p:cNvPr>
          <p:cNvSpPr txBox="1">
            <a:spLocks/>
          </p:cNvSpPr>
          <p:nvPr/>
        </p:nvSpPr>
        <p:spPr>
          <a:xfrm>
            <a:off x="612010" y="3623465"/>
            <a:ext cx="2194560" cy="46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Příprava RN</a:t>
            </a:r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DA044D-F6B6-4E4C-AF0E-3C3EBD0F7895}"/>
              </a:ext>
            </a:extLst>
          </p:cNvPr>
          <p:cNvSpPr txBox="1">
            <a:spLocks/>
          </p:cNvSpPr>
          <p:nvPr/>
        </p:nvSpPr>
        <p:spPr>
          <a:xfrm>
            <a:off x="6847759" y="586190"/>
            <a:ext cx="2656102" cy="5408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Značení nosiče</a:t>
            </a:r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E34542B-E4E6-4A4E-8C1A-77B61B5D8F63}"/>
              </a:ext>
            </a:extLst>
          </p:cNvPr>
          <p:cNvSpPr txBox="1">
            <a:spLocks/>
          </p:cNvSpPr>
          <p:nvPr/>
        </p:nvSpPr>
        <p:spPr>
          <a:xfrm>
            <a:off x="7674194" y="5663179"/>
            <a:ext cx="2656102" cy="54088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QC</a:t>
            </a:r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606DB75E-3FE8-47AE-AD9D-B57B387D2E24}"/>
              </a:ext>
            </a:extLst>
          </p:cNvPr>
          <p:cNvSpPr txBox="1">
            <a:spLocks/>
          </p:cNvSpPr>
          <p:nvPr/>
        </p:nvSpPr>
        <p:spPr>
          <a:xfrm>
            <a:off x="2465930" y="4790276"/>
            <a:ext cx="2795837" cy="93292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Formulace a aplikace</a:t>
            </a:r>
            <a:endParaRPr lang="cs-CZ" sz="28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4145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F0E02EF-5E53-4E80-A483-AE5D9A687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0"/>
            <a:ext cx="12146771" cy="1297859"/>
          </a:xfrm>
        </p:spPr>
        <p:txBody>
          <a:bodyPr>
            <a:normAutofit fontScale="90000"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ZÍSKÁVÁNÍ RF PRO UŽITÍ V NUKLEÁRNÍ MEDICÍNĚ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17F5B5C-4700-42B1-8DE2-EA89A235D86F}"/>
              </a:ext>
            </a:extLst>
          </p:cNvPr>
          <p:cNvSpPr txBox="1"/>
          <p:nvPr/>
        </p:nvSpPr>
        <p:spPr>
          <a:xfrm>
            <a:off x="242401" y="946569"/>
            <a:ext cx="11707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ČR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Průmyslová výroba – licenční, určená pro registrovaná radiofarmaka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Individuální příprava – </a:t>
            </a:r>
            <a:r>
              <a:rPr lang="cs-CZ" sz="2800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magistralliter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 příprava pro pacienty na oddělení NM ovšem z registrovaných </a:t>
            </a:r>
            <a:r>
              <a:rPr lang="cs-CZ" sz="2800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kitů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, RN, generátorů (stačí registrace v EU)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EU, případně USA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Průmyslová výroba – dodávání pro uživatele v nemocnicích na daném kontinentu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Decentralizovaně („</a:t>
            </a:r>
            <a:r>
              <a:rPr lang="cs-CZ" sz="2800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Radiolékárny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“) místní produkce pro uživatele v regionu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Příprava pro pacienty v místě použití – tzv. „in house“</a:t>
            </a:r>
          </a:p>
        </p:txBody>
      </p:sp>
    </p:spTree>
    <p:extLst>
      <p:ext uri="{BB962C8B-B14F-4D97-AF65-F5344CB8AC3E}">
        <p14:creationId xmlns:p14="http://schemas.microsoft.com/office/powerpoint/2010/main" val="54891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F09BE68-DAE4-4EBD-A600-CF15027E8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46771" cy="820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„IN HOUSE“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EEC9026-7EB6-425F-AE4D-F72E51564A4A}"/>
              </a:ext>
            </a:extLst>
          </p:cNvPr>
          <p:cNvSpPr txBox="1"/>
          <p:nvPr/>
        </p:nvSpPr>
        <p:spPr>
          <a:xfrm>
            <a:off x="283697" y="646698"/>
            <a:ext cx="117072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Lze značit přípravky, které </a:t>
            </a:r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nejsou registrované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, ale výchozí prekurzory musí být </a:t>
            </a:r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vyrobeny v GMP kvalitě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, </a:t>
            </a:r>
            <a:r>
              <a:rPr lang="cs-CZ" sz="28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nelze využít komerčně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Nejčastěji univerzitní klinická a výzkumná centra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16A0D"/>
                </a:solidFill>
                <a:latin typeface="Gill Sans MT" panose="020B0502020104020203" pitchFamily="34" charset="-18"/>
              </a:rPr>
              <a:t>St. Vincent's Hospital PET - CT Centre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,</a:t>
            </a:r>
            <a:r>
              <a:rPr lang="en-US" dirty="0">
                <a:solidFill>
                  <a:srgbClr val="D16A0D"/>
                </a:solidFill>
                <a:latin typeface="Gill Sans MT" panose="020B0502020104020203" pitchFamily="34" charset="-18"/>
              </a:rPr>
              <a:t> Linz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(Rakousko)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16A0D"/>
                </a:solidFill>
                <a:latin typeface="Gill Sans MT" panose="020B0502020104020203" pitchFamily="34" charset="-18"/>
              </a:rPr>
              <a:t>University Clinic for Nuclear Medicine and Endocrinology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,</a:t>
            </a:r>
            <a:r>
              <a:rPr lang="en-US" dirty="0">
                <a:solidFill>
                  <a:srgbClr val="D16A0D"/>
                </a:solidFill>
                <a:latin typeface="Gill Sans MT" panose="020B0502020104020203" pitchFamily="34" charset="-18"/>
              </a:rPr>
              <a:t> 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Salzburg (Rakousko)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AIRC PET/CT Centre, Gilly (Belgie)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Turku PET Centre (Finsko)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16A0D"/>
                </a:solidFill>
                <a:latin typeface="Gill Sans MT" panose="020B0502020104020203" pitchFamily="34" charset="-18"/>
              </a:rPr>
              <a:t>PET Research Centre - Hospital Xavier </a:t>
            </a:r>
            <a:r>
              <a:rPr lang="en-US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Arnozan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(Francie)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16A0D"/>
                </a:solidFill>
                <a:latin typeface="Gill Sans MT" panose="020B0502020104020203" pitchFamily="34" charset="-18"/>
              </a:rPr>
              <a:t>Clinic of Nuclear Medicine - Technical University Munich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(Německo)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Pozitron-</a:t>
            </a:r>
            <a:r>
              <a:rPr lang="cs-CZ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Diagnosztika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</a:t>
            </a:r>
            <a:r>
              <a:rPr lang="cs-CZ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Kft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. (Maďarsko)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D16A0D"/>
                </a:solidFill>
                <a:latin typeface="Gill Sans MT" panose="020B0502020104020203" pitchFamily="34" charset="-18"/>
              </a:rPr>
              <a:t>Fondazione IRCCS Istituto Nazionale dei Tumori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(Itálie)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Clinica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</a:t>
            </a:r>
            <a:r>
              <a:rPr lang="cs-CZ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Universidad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de Navarra (Španělsko)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Lausanne University </a:t>
            </a:r>
            <a:r>
              <a:rPr lang="cs-CZ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Hospital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(Švýcarsko)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Uppsala University </a:t>
            </a:r>
            <a:r>
              <a:rPr lang="cs-CZ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Hospital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  (Švédsko)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VU University </a:t>
            </a:r>
            <a:r>
              <a:rPr lang="cs-CZ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Medical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Centre (Holandsko)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D16A0D"/>
                </a:solidFill>
                <a:latin typeface="Gill Sans MT" panose="020B0502020104020203" pitchFamily="34" charset="-18"/>
              </a:rPr>
              <a:t>King`s College Hospital NHS Foundation Trust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 (Anglie)</a:t>
            </a:r>
            <a:endParaRPr lang="cs-CZ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19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392B133-4FC2-4AB0-982F-D149FC397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46771" cy="820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„IN HOUSE“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DC40098-5CDC-4F98-B1FC-EC3FCD983602}"/>
              </a:ext>
            </a:extLst>
          </p:cNvPr>
          <p:cNvSpPr txBox="1"/>
          <p:nvPr/>
        </p:nvSpPr>
        <p:spPr>
          <a:xfrm>
            <a:off x="324993" y="2023922"/>
            <a:ext cx="1170723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Radionuklidy s krátkým poločasem přeměny nebo nekonvenční (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68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Ga, 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11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C, 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18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F, 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61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Cu, 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64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Cu, 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89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Zr, </a:t>
            </a:r>
            <a:r>
              <a:rPr lang="cs-CZ" sz="2800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44</a:t>
            </a: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Sc…)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Nekomerční RF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Příprava bez GMP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Nástroj pro personalizovanou medicínu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11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5B4738F-3505-4D8F-B95E-35DE266AC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46771" cy="820010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VÝHODY „IN HOUSE“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573B39-E5E6-47CB-BE36-4D65F31241E5}"/>
              </a:ext>
            </a:extLst>
          </p:cNvPr>
          <p:cNvSpPr txBox="1"/>
          <p:nvPr/>
        </p:nvSpPr>
        <p:spPr>
          <a:xfrm>
            <a:off x="324993" y="1646364"/>
            <a:ext cx="1170723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Lze použít zcela nové přípravky přicházející z výzkumu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Nové přípravky pro nové indikace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Individuální přístup ke specifické skupině pacientů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Translace výzkumných přípravků do klinické praxe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rgbClr val="D16A0D"/>
                </a:solidFill>
                <a:latin typeface="Gill Sans MT" panose="020B0502020104020203" pitchFamily="34" charset="-18"/>
              </a:rPr>
              <a:t>Není potřeba provádět nákladné, složité a dlouhé klinické studie s nejistým výsledkem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09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6857999"/>
          </a:xfrm>
          <a:prstGeom prst="rect">
            <a:avLst/>
          </a:prstGeom>
          <a:noFill/>
          <a:ln w="50800">
            <a:solidFill>
              <a:srgbClr val="D16A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0" y="6391948"/>
            <a:ext cx="12146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>
                <a:solidFill>
                  <a:srgbClr val="D16A0D"/>
                </a:solidFill>
                <a:latin typeface="Gill Sans MT" panose="020B0502020104020203" pitchFamily="34" charset="-18"/>
              </a:rPr>
              <a:t>Poslanecká sněmovna České republiky, 21.9.2017</a:t>
            </a:r>
          </a:p>
        </p:txBody>
      </p:sp>
      <p:pic>
        <p:nvPicPr>
          <p:cNvPr id="1026" name="Picture 2" descr="Výsledek obrázku pro ÚNM 1.LF UK a VFN">
            <a:extLst>
              <a:ext uri="{FF2B5EF4-FFF2-40B4-BE49-F238E27FC236}">
                <a16:creationId xmlns:a16="http://schemas.microsoft.com/office/drawing/2014/main" id="{1A1ACDCB-CAF5-451A-8BA3-607A297D8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1" y="5427406"/>
            <a:ext cx="1281635" cy="128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ÚNM 1.LF UK a VFN">
            <a:extLst>
              <a:ext uri="{FF2B5EF4-FFF2-40B4-BE49-F238E27FC236}">
                <a16:creationId xmlns:a16="http://schemas.microsoft.com/office/drawing/2014/main" id="{BBA02469-FE81-493C-90B7-47023B3851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01" y="5427441"/>
            <a:ext cx="1281600" cy="12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B0801C1-A2A2-43C4-8A28-3BD45583C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1"/>
            <a:ext cx="12146771" cy="1421744"/>
          </a:xfrm>
        </p:spPr>
        <p:txBody>
          <a:bodyPr>
            <a:normAutofit/>
          </a:bodyPr>
          <a:lstStyle/>
          <a:p>
            <a:r>
              <a:rPr lang="cs-CZ" sz="4400" b="1" dirty="0">
                <a:solidFill>
                  <a:srgbClr val="D16A0D"/>
                </a:solidFill>
                <a:latin typeface="Gill Sans MT" panose="020B0502020104020203" pitchFamily="34" charset="-18"/>
              </a:rPr>
              <a:t>DIAGNOSTICKÉ RADIOFARMAKUM NEMŮŽE UBLÍŽIT</a:t>
            </a:r>
            <a:endParaRPr lang="cs-CZ" sz="4400" dirty="0">
              <a:solidFill>
                <a:srgbClr val="D16A0D"/>
              </a:solidFill>
              <a:latin typeface="Gill Sans MT" panose="020B0502020104020203" pitchFamily="34" charset="-18"/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B506F117-6B09-43E5-9216-EB256F76F77E}"/>
              </a:ext>
            </a:extLst>
          </p:cNvPr>
          <p:cNvSpPr/>
          <p:nvPr/>
        </p:nvSpPr>
        <p:spPr>
          <a:xfrm>
            <a:off x="1331030" y="1558595"/>
            <a:ext cx="3687096" cy="3634003"/>
          </a:xfrm>
          <a:prstGeom prst="rect">
            <a:avLst/>
          </a:prstGeom>
          <a:solidFill>
            <a:srgbClr val="D16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LANREOTID</a:t>
            </a:r>
          </a:p>
          <a:p>
            <a:pPr algn="ctr"/>
            <a:r>
              <a:rPr lang="cs-CZ" dirty="0">
                <a:solidFill>
                  <a:schemeClr val="bg1"/>
                </a:solidFill>
                <a:latin typeface="Gill Sans MT" panose="020B0502020104020203" pitchFamily="34" charset="-18"/>
              </a:rPr>
              <a:t>120 mg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0DD20512-AAB5-41F3-BD98-344E80E3CCC7}"/>
              </a:ext>
            </a:extLst>
          </p:cNvPr>
          <p:cNvSpPr/>
          <p:nvPr/>
        </p:nvSpPr>
        <p:spPr>
          <a:xfrm flipV="1">
            <a:off x="7240476" y="5188987"/>
            <a:ext cx="3667431" cy="45719"/>
          </a:xfrm>
          <a:prstGeom prst="rect">
            <a:avLst/>
          </a:prstGeom>
          <a:solidFill>
            <a:srgbClr val="D16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  <a:latin typeface="Gill Sans MT" panose="020B0502020104020203" pitchFamily="34" charset="-1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B686DAC-300B-4FC3-877F-E815ACD80DFF}"/>
              </a:ext>
            </a:extLst>
          </p:cNvPr>
          <p:cNvSpPr txBox="1"/>
          <p:nvPr/>
        </p:nvSpPr>
        <p:spPr>
          <a:xfrm>
            <a:off x="7872905" y="2967334"/>
            <a:ext cx="2211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aseline="30000" dirty="0">
                <a:solidFill>
                  <a:srgbClr val="D16A0D"/>
                </a:solidFill>
                <a:latin typeface="Gill Sans MT" panose="020B0502020104020203" pitchFamily="34" charset="-18"/>
              </a:rPr>
              <a:t>111</a:t>
            </a:r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In-OCTREOSCAN</a:t>
            </a:r>
          </a:p>
          <a:p>
            <a:pPr algn="ctr"/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122 </a:t>
            </a:r>
            <a:r>
              <a:rPr lang="cs-CZ" dirty="0" err="1">
                <a:solidFill>
                  <a:srgbClr val="D16A0D"/>
                </a:solidFill>
                <a:latin typeface="Gill Sans MT" panose="020B0502020104020203" pitchFamily="34" charset="-18"/>
              </a:rPr>
              <a:t>MBq</a:t>
            </a:r>
            <a:endParaRPr lang="cs-CZ" dirty="0">
              <a:solidFill>
                <a:srgbClr val="D16A0D"/>
              </a:solidFill>
              <a:latin typeface="Gill Sans MT" panose="020B0502020104020203" pitchFamily="34" charset="-18"/>
            </a:endParaRPr>
          </a:p>
          <a:p>
            <a:pPr algn="ctr"/>
            <a:r>
              <a:rPr lang="cs-CZ" dirty="0">
                <a:solidFill>
                  <a:srgbClr val="D16A0D"/>
                </a:solidFill>
                <a:latin typeface="Gill Sans MT" panose="020B0502020104020203" pitchFamily="34" charset="-18"/>
              </a:rPr>
              <a:t>10 µg</a:t>
            </a:r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B4F33DA1-5528-405E-A836-A025ADA59E19}"/>
              </a:ext>
            </a:extLst>
          </p:cNvPr>
          <p:cNvSpPr/>
          <p:nvPr/>
        </p:nvSpPr>
        <p:spPr>
          <a:xfrm>
            <a:off x="8931623" y="3890664"/>
            <a:ext cx="200578" cy="1217515"/>
          </a:xfrm>
          <a:prstGeom prst="downArrow">
            <a:avLst/>
          </a:prstGeom>
          <a:solidFill>
            <a:srgbClr val="D16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nak násobení 8">
            <a:extLst>
              <a:ext uri="{FF2B5EF4-FFF2-40B4-BE49-F238E27FC236}">
                <a16:creationId xmlns:a16="http://schemas.microsoft.com/office/drawing/2014/main" id="{080CAA03-54F9-4DB1-90BC-63491383FB64}"/>
              </a:ext>
            </a:extLst>
          </p:cNvPr>
          <p:cNvSpPr/>
          <p:nvPr/>
        </p:nvSpPr>
        <p:spPr>
          <a:xfrm>
            <a:off x="5440318" y="2184235"/>
            <a:ext cx="1952687" cy="2489528"/>
          </a:xfrm>
          <a:prstGeom prst="mathMultiply">
            <a:avLst/>
          </a:prstGeom>
          <a:solidFill>
            <a:srgbClr val="D16A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9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695</Words>
  <Application>Microsoft Office PowerPoint</Application>
  <PresentationFormat>Širokoúhlá obrazovka</PresentationFormat>
  <Paragraphs>128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Gill Sans MT</vt:lpstr>
      <vt:lpstr>Wingdings</vt:lpstr>
      <vt:lpstr>Motiv Office</vt:lpstr>
      <vt:lpstr>MOŽNÝ PŘÍNOS „IN HOUSE“ PŘÍPRAVY RADIOFARMAK V ČR</vt:lpstr>
      <vt:lpstr>PRÁCE RADIOFARMACEUTA</vt:lpstr>
      <vt:lpstr>PŘÍPRAVA RF POMOCÍ GENERÁTORŮ A KITŮ</vt:lpstr>
      <vt:lpstr>„IN HOUSE“ PŘÍPRAVA RF</vt:lpstr>
      <vt:lpstr>ZÍSKÁVÁNÍ RF PRO UŽITÍ V NUKLEÁRNÍ MEDICÍNĚ</vt:lpstr>
      <vt:lpstr>„IN HOUSE“</vt:lpstr>
      <vt:lpstr>„IN HOUSE“</vt:lpstr>
      <vt:lpstr>VÝHODY „IN HOUSE“</vt:lpstr>
      <vt:lpstr>DIAGNOSTICKÉ RADIOFARMAKUM NEMŮŽE UBLÍŽIT</vt:lpstr>
      <vt:lpstr>Prezentace aplikace PowerPoint</vt:lpstr>
      <vt:lpstr>Prezentace aplikace PowerPoint</vt:lpstr>
      <vt:lpstr>Prezentace aplikace PowerPoint</vt:lpstr>
      <vt:lpstr>Prezentace aplikace PowerPoint</vt:lpstr>
      <vt:lpstr>VÝZKUMNÁ CENTRA V ČR</vt:lpstr>
      <vt:lpstr>V ČEM ČR ZAOSTÁVÁ ZA EVROPU?</vt:lpstr>
      <vt:lpstr>SLOVENSKO JE DÁL NEŽ ČR</vt:lpstr>
      <vt:lpstr>BUDOUCNOST RADIOFARMAK V ČR S UPRAVENOU LEGISLATIVOU</vt:lpstr>
      <vt:lpstr>DĚKUJI VÁM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MOŽNÝ PŘÍNOS „IN HOUSE“ PŘÍPRVY RADIOFARMAK V ČR</dc:title>
  <dc:creator>Adam Čepa</dc:creator>
  <cp:lastModifiedBy>Adam Čepa</cp:lastModifiedBy>
  <cp:revision>30</cp:revision>
  <dcterms:created xsi:type="dcterms:W3CDTF">2017-05-04T13:44:54Z</dcterms:created>
  <dcterms:modified xsi:type="dcterms:W3CDTF">2017-09-21T07:20:52Z</dcterms:modified>
</cp:coreProperties>
</file>