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8" r:id="rId3"/>
    <p:sldId id="275" r:id="rId4"/>
    <p:sldId id="274" r:id="rId5"/>
    <p:sldId id="276" r:id="rId6"/>
    <p:sldId id="257" r:id="rId7"/>
    <p:sldId id="259" r:id="rId8"/>
    <p:sldId id="271" r:id="rId9"/>
    <p:sldId id="260" r:id="rId10"/>
    <p:sldId id="262" r:id="rId11"/>
    <p:sldId id="258" r:id="rId12"/>
    <p:sldId id="278" r:id="rId13"/>
    <p:sldId id="277" r:id="rId14"/>
    <p:sldId id="264" r:id="rId15"/>
    <p:sldId id="267" r:id="rId16"/>
    <p:sldId id="27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 Bold" panose="020B0604020202020204" charset="0"/>
      <p:regular r:id="rId22"/>
    </p:embeddedFont>
    <p:embeddedFont>
      <p:font typeface="Roboto Bold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9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2.mp4"/><Relationship Id="rId7" Type="http://schemas.openxmlformats.org/officeDocument/2006/relationships/image" Target="../media/image6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jpeg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61639" y="3185003"/>
            <a:ext cx="14164722" cy="3916995"/>
          </a:xfrm>
          <a:custGeom>
            <a:avLst/>
            <a:gdLst/>
            <a:ahLst/>
            <a:cxnLst/>
            <a:rect l="l" t="t" r="r" b="b"/>
            <a:pathLst>
              <a:path w="14164722" h="3916995">
                <a:moveTo>
                  <a:pt x="0" y="0"/>
                </a:moveTo>
                <a:lnTo>
                  <a:pt x="14164722" y="0"/>
                </a:lnTo>
                <a:lnTo>
                  <a:pt x="14164722" y="3916994"/>
                </a:lnTo>
                <a:lnTo>
                  <a:pt x="0" y="3916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1249" r="-1249" b="-2355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14715" y="3476625"/>
            <a:ext cx="12258569" cy="3084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000" spc="441" dirty="0" err="1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Umělá</a:t>
            </a:r>
            <a:r>
              <a:rPr lang="en-US" sz="8000" spc="441" dirty="0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 </a:t>
            </a:r>
            <a:r>
              <a:rPr lang="en-US" sz="8000" spc="441" dirty="0" err="1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inteligence</a:t>
            </a:r>
            <a:r>
              <a:rPr lang="en-US" sz="8000" spc="441" dirty="0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 </a:t>
            </a:r>
            <a:r>
              <a:rPr lang="en-US" sz="8000" spc="441" dirty="0" err="1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jako</a:t>
            </a:r>
            <a:r>
              <a:rPr lang="en-US" sz="8000" spc="441" dirty="0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 </a:t>
            </a:r>
            <a:r>
              <a:rPr lang="en-US" sz="8000" spc="441" dirty="0" err="1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nový</a:t>
            </a:r>
            <a:r>
              <a:rPr lang="en-US" sz="8000" spc="441" dirty="0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 </a:t>
            </a:r>
            <a:r>
              <a:rPr lang="en-US" sz="8000" spc="441" dirty="0" err="1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člen</a:t>
            </a:r>
            <a:r>
              <a:rPr lang="en-US" sz="8000" spc="441" dirty="0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 </a:t>
            </a:r>
            <a:r>
              <a:rPr lang="en-US" sz="8000" spc="441" dirty="0" err="1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týmu</a:t>
            </a:r>
            <a:r>
              <a:rPr lang="cs-CZ" sz="8000" spc="441" dirty="0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 ČT</a:t>
            </a:r>
            <a:r>
              <a:rPr lang="en-US" sz="8000" spc="441" dirty="0">
                <a:solidFill>
                  <a:srgbClr val="FFFFFF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061639" y="3185003"/>
            <a:ext cx="14164722" cy="3916995"/>
            <a:chOff x="0" y="0"/>
            <a:chExt cx="28126355" cy="77778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126355" cy="7777828"/>
            </a:xfrm>
            <a:custGeom>
              <a:avLst/>
              <a:gdLst/>
              <a:ahLst/>
              <a:cxnLst/>
              <a:rect l="l" t="t" r="r" b="b"/>
              <a:pathLst>
                <a:path w="28126355" h="7777828">
                  <a:moveTo>
                    <a:pt x="28126355" y="279400"/>
                  </a:moveTo>
                  <a:lnTo>
                    <a:pt x="28126355" y="0"/>
                  </a:lnTo>
                  <a:lnTo>
                    <a:pt x="0" y="0"/>
                  </a:lnTo>
                  <a:lnTo>
                    <a:pt x="0" y="7777828"/>
                  </a:lnTo>
                  <a:lnTo>
                    <a:pt x="28126355" y="7777828"/>
                  </a:lnTo>
                  <a:lnTo>
                    <a:pt x="28126355" y="279400"/>
                  </a:lnTo>
                  <a:close/>
                  <a:moveTo>
                    <a:pt x="28047615" y="279400"/>
                  </a:moveTo>
                  <a:lnTo>
                    <a:pt x="28047615" y="7699088"/>
                  </a:lnTo>
                  <a:lnTo>
                    <a:pt x="78740" y="7699088"/>
                  </a:lnTo>
                  <a:lnTo>
                    <a:pt x="78740" y="78740"/>
                  </a:lnTo>
                  <a:lnTo>
                    <a:pt x="28047615" y="78740"/>
                  </a:lnTo>
                  <a:lnTo>
                    <a:pt x="28047615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13823335" y="531917"/>
            <a:ext cx="3435965" cy="496783"/>
          </a:xfrm>
          <a:custGeom>
            <a:avLst/>
            <a:gdLst/>
            <a:ahLst/>
            <a:cxnLst/>
            <a:rect l="l" t="t" r="r" b="b"/>
            <a:pathLst>
              <a:path w="3435965" h="496783">
                <a:moveTo>
                  <a:pt x="0" y="0"/>
                </a:moveTo>
                <a:lnTo>
                  <a:pt x="3435965" y="0"/>
                </a:lnTo>
                <a:lnTo>
                  <a:pt x="3435965" y="496783"/>
                </a:lnTo>
                <a:lnTo>
                  <a:pt x="0" y="496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022856" y="1028700"/>
            <a:ext cx="684526" cy="757428"/>
          </a:xfrm>
          <a:custGeom>
            <a:avLst/>
            <a:gdLst/>
            <a:ahLst/>
            <a:cxnLst/>
            <a:rect l="l" t="t" r="r" b="b"/>
            <a:pathLst>
              <a:path w="684526" h="757428">
                <a:moveTo>
                  <a:pt x="0" y="0"/>
                </a:moveTo>
                <a:lnTo>
                  <a:pt x="684525" y="0"/>
                </a:lnTo>
                <a:lnTo>
                  <a:pt x="684525" y="757428"/>
                </a:lnTo>
                <a:lnTo>
                  <a:pt x="0" y="7574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041715" y="563491"/>
            <a:ext cx="3217585" cy="465209"/>
          </a:xfrm>
          <a:custGeom>
            <a:avLst/>
            <a:gdLst/>
            <a:ahLst/>
            <a:cxnLst/>
            <a:rect l="l" t="t" r="r" b="b"/>
            <a:pathLst>
              <a:path w="3217585" h="465209">
                <a:moveTo>
                  <a:pt x="0" y="0"/>
                </a:moveTo>
                <a:lnTo>
                  <a:pt x="3217585" y="0"/>
                </a:lnTo>
                <a:lnTo>
                  <a:pt x="3217585" y="465209"/>
                </a:lnTo>
                <a:lnTo>
                  <a:pt x="0" y="4652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82500" y="3294892"/>
            <a:ext cx="6908176" cy="5466594"/>
          </a:xfrm>
          <a:custGeom>
            <a:avLst/>
            <a:gdLst/>
            <a:ahLst/>
            <a:cxnLst/>
            <a:rect l="l" t="t" r="r" b="b"/>
            <a:pathLst>
              <a:path w="6908176" h="5466594">
                <a:moveTo>
                  <a:pt x="0" y="0"/>
                </a:moveTo>
                <a:lnTo>
                  <a:pt x="6908176" y="0"/>
                </a:lnTo>
                <a:lnTo>
                  <a:pt x="6908176" y="5466594"/>
                </a:lnTo>
                <a:lnTo>
                  <a:pt x="0" y="5466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38225"/>
            <a:ext cx="16230600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19"/>
              </a:lnSpc>
            </a:pPr>
            <a:r>
              <a:rPr lang="en-US" sz="6999" dirty="0" err="1">
                <a:solidFill>
                  <a:srgbClr val="1244BF"/>
                </a:solidFill>
                <a:latin typeface="Roboto Bold"/>
              </a:rPr>
              <a:t>Nový</a:t>
            </a:r>
            <a:r>
              <a:rPr lang="en-US" sz="6999" dirty="0">
                <a:solidFill>
                  <a:srgbClr val="1244BF"/>
                </a:solidFill>
                <a:latin typeface="Roboto Bold"/>
              </a:rPr>
              <a:t> </a:t>
            </a:r>
            <a:r>
              <a:rPr lang="en-US" sz="6999" dirty="0" err="1">
                <a:solidFill>
                  <a:srgbClr val="1244BF"/>
                </a:solidFill>
                <a:latin typeface="Roboto Bold"/>
              </a:rPr>
              <a:t>člen</a:t>
            </a:r>
            <a:r>
              <a:rPr lang="en-US" sz="6999" dirty="0">
                <a:solidFill>
                  <a:srgbClr val="1244BF"/>
                </a:solidFill>
                <a:latin typeface="Roboto Bold"/>
              </a:rPr>
              <a:t> </a:t>
            </a:r>
            <a:r>
              <a:rPr lang="en-US" sz="6999" dirty="0" err="1">
                <a:solidFill>
                  <a:srgbClr val="1244BF"/>
                </a:solidFill>
                <a:latin typeface="Roboto Bold"/>
              </a:rPr>
              <a:t>týmu</a:t>
            </a:r>
            <a:endParaRPr lang="cs-CZ" sz="6999" dirty="0">
              <a:solidFill>
                <a:srgbClr val="1244BF"/>
              </a:solidFill>
              <a:latin typeface="Roboto Bold"/>
            </a:endParaRPr>
          </a:p>
          <a:p>
            <a:pPr>
              <a:lnSpc>
                <a:spcPts val="8119"/>
              </a:lnSpc>
            </a:pPr>
            <a:r>
              <a:rPr lang="cs-CZ" sz="6000" dirty="0">
                <a:solidFill>
                  <a:srgbClr val="00CADC"/>
                </a:solidFill>
                <a:latin typeface="Roboto Bold"/>
              </a:rPr>
              <a:t>EBU </a:t>
            </a:r>
            <a:r>
              <a:rPr lang="cs-CZ" sz="6000" dirty="0" err="1">
                <a:solidFill>
                  <a:srgbClr val="00CADC"/>
                </a:solidFill>
                <a:latin typeface="Roboto Bold"/>
              </a:rPr>
              <a:t>European</a:t>
            </a:r>
            <a:r>
              <a:rPr lang="cs-CZ" sz="6000" dirty="0">
                <a:solidFill>
                  <a:srgbClr val="00CADC"/>
                </a:solidFill>
                <a:latin typeface="Roboto Bold"/>
              </a:rPr>
              <a:t> </a:t>
            </a:r>
            <a:r>
              <a:rPr lang="cs-CZ" sz="6000" dirty="0" err="1">
                <a:solidFill>
                  <a:srgbClr val="00CADC"/>
                </a:solidFill>
                <a:latin typeface="Roboto Bold"/>
              </a:rPr>
              <a:t>Perspective</a:t>
            </a:r>
            <a:endParaRPr lang="en-US" sz="6000" dirty="0">
              <a:solidFill>
                <a:srgbClr val="00CADC"/>
              </a:solidFill>
              <a:latin typeface="Roboto Bold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2F8BB4A-84C6-1D8A-E3E7-36681992E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86"/>
          <a:stretch/>
        </p:blipFill>
        <p:spPr>
          <a:xfrm>
            <a:off x="891118" y="3965739"/>
            <a:ext cx="8534400" cy="41249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244B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26056" r="-2605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55742" y="3569940"/>
            <a:ext cx="10376516" cy="90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1"/>
              </a:lnSpc>
            </a:pPr>
            <a:r>
              <a:rPr lang="en-US" sz="5900" dirty="0">
                <a:solidFill>
                  <a:srgbClr val="FFFFFF"/>
                </a:solidFill>
                <a:latin typeface="Roboto Bold"/>
              </a:rPr>
              <a:t>AI </a:t>
            </a:r>
            <a:r>
              <a:rPr lang="en-US" sz="5900" dirty="0" err="1">
                <a:solidFill>
                  <a:srgbClr val="FFFFFF"/>
                </a:solidFill>
                <a:latin typeface="Roboto Bold"/>
              </a:rPr>
              <a:t>jako</a:t>
            </a:r>
            <a:r>
              <a:rPr lang="en-US" sz="5900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5900" dirty="0" err="1">
                <a:solidFill>
                  <a:srgbClr val="5CE1E6"/>
                </a:solidFill>
                <a:latin typeface="Roboto Bold"/>
              </a:rPr>
              <a:t>nástroj</a:t>
            </a:r>
            <a:endParaRPr lang="en-US" sz="5900" dirty="0">
              <a:solidFill>
                <a:srgbClr val="5CE1E6"/>
              </a:solidFill>
              <a:latin typeface="Roboto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21770" y="4841483"/>
            <a:ext cx="14244460" cy="2465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5"/>
              </a:lnSpc>
              <a:spcBef>
                <a:spcPct val="0"/>
              </a:spcBef>
            </a:pPr>
            <a:r>
              <a:rPr lang="cs-CZ" sz="4899" dirty="0">
                <a:solidFill>
                  <a:srgbClr val="FFFFFF"/>
                </a:solidFill>
                <a:latin typeface="Lato Bold"/>
              </a:rPr>
              <a:t>„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Česká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televize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nesmí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odvysílat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informaci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,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jejíž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původ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není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znám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. Je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povinna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seznámit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diváky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se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zdrojem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vysílané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4899" dirty="0" err="1">
                <a:solidFill>
                  <a:srgbClr val="FFFFFF"/>
                </a:solidFill>
                <a:latin typeface="Lato Bold"/>
              </a:rPr>
              <a:t>informace</a:t>
            </a:r>
            <a:r>
              <a:rPr lang="en-US" sz="4899" dirty="0">
                <a:solidFill>
                  <a:srgbClr val="FFFFFF"/>
                </a:solidFill>
                <a:latin typeface="Lato Bold"/>
              </a:rPr>
              <a:t>.</a:t>
            </a:r>
            <a:r>
              <a:rPr lang="cs-CZ" sz="4899" dirty="0">
                <a:solidFill>
                  <a:srgbClr val="FFFFFF"/>
                </a:solidFill>
                <a:latin typeface="Lato Bold"/>
              </a:rPr>
              <a:t>“</a:t>
            </a:r>
            <a:endParaRPr lang="en-US" sz="4899" dirty="0">
              <a:solidFill>
                <a:srgbClr val="FFFFFF"/>
              </a:solidFill>
              <a:latin typeface="Lato Bold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5058188" y="3249908"/>
            <a:ext cx="723392" cy="72339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7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5419884" y="3611604"/>
            <a:ext cx="778291" cy="861179"/>
          </a:xfrm>
          <a:custGeom>
            <a:avLst/>
            <a:gdLst/>
            <a:ahLst/>
            <a:cxnLst/>
            <a:rect l="l" t="t" r="r" b="b"/>
            <a:pathLst>
              <a:path w="778291" h="861179">
                <a:moveTo>
                  <a:pt x="0" y="0"/>
                </a:moveTo>
                <a:lnTo>
                  <a:pt x="778291" y="0"/>
                </a:lnTo>
                <a:lnTo>
                  <a:pt x="778291" y="861179"/>
                </a:lnTo>
                <a:lnTo>
                  <a:pt x="0" y="8611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1028700" y="1028700"/>
            <a:ext cx="16230600" cy="8264577"/>
            <a:chOff x="0" y="0"/>
            <a:chExt cx="20932149" cy="1065859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932149" cy="10658593"/>
            </a:xfrm>
            <a:custGeom>
              <a:avLst/>
              <a:gdLst/>
              <a:ahLst/>
              <a:cxnLst/>
              <a:rect l="l" t="t" r="r" b="b"/>
              <a:pathLst>
                <a:path w="20932149" h="10658593">
                  <a:moveTo>
                    <a:pt x="20932149" y="279400"/>
                  </a:moveTo>
                  <a:lnTo>
                    <a:pt x="20932149" y="0"/>
                  </a:lnTo>
                  <a:lnTo>
                    <a:pt x="0" y="0"/>
                  </a:lnTo>
                  <a:lnTo>
                    <a:pt x="0" y="10658593"/>
                  </a:lnTo>
                  <a:lnTo>
                    <a:pt x="20932149" y="10658593"/>
                  </a:lnTo>
                  <a:lnTo>
                    <a:pt x="20932149" y="279400"/>
                  </a:lnTo>
                  <a:close/>
                  <a:moveTo>
                    <a:pt x="20853409" y="279400"/>
                  </a:moveTo>
                  <a:lnTo>
                    <a:pt x="20853409" y="10579853"/>
                  </a:lnTo>
                  <a:lnTo>
                    <a:pt x="78740" y="10579853"/>
                  </a:lnTo>
                  <a:lnTo>
                    <a:pt x="78740" y="78740"/>
                  </a:lnTo>
                  <a:lnTo>
                    <a:pt x="20853409" y="78740"/>
                  </a:lnTo>
                  <a:lnTo>
                    <a:pt x="2085340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4">
            <a:extLst>
              <a:ext uri="{FF2B5EF4-FFF2-40B4-BE49-F238E27FC236}">
                <a16:creationId xmlns:a16="http://schemas.microsoft.com/office/drawing/2014/main" id="{4825FB8F-2010-8F0B-E02F-89F2F06D7968}"/>
              </a:ext>
            </a:extLst>
          </p:cNvPr>
          <p:cNvSpPr txBox="1"/>
          <p:nvPr/>
        </p:nvSpPr>
        <p:spPr>
          <a:xfrm>
            <a:off x="14478000" y="8467442"/>
            <a:ext cx="2591288" cy="790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59"/>
              </a:lnSpc>
            </a:pPr>
            <a:r>
              <a:rPr lang="en-US" sz="1957" dirty="0" err="1">
                <a:solidFill>
                  <a:srgbClr val="5CE1E6"/>
                </a:solidFill>
                <a:latin typeface="Lato Bold"/>
              </a:rPr>
              <a:t>Zdroj</a:t>
            </a:r>
            <a:r>
              <a:rPr lang="en-US" sz="1957" dirty="0">
                <a:solidFill>
                  <a:srgbClr val="5CE1E6"/>
                </a:solidFill>
                <a:latin typeface="Lato Bold"/>
              </a:rPr>
              <a:t>: </a:t>
            </a:r>
            <a:r>
              <a:rPr lang="cs-CZ" sz="1957" dirty="0">
                <a:solidFill>
                  <a:srgbClr val="5CE1E6"/>
                </a:solidFill>
                <a:latin typeface="Lato Bold"/>
              </a:rPr>
              <a:t>Kodex ČT, čl. 5</a:t>
            </a:r>
            <a:endParaRPr lang="en-US" sz="1957" dirty="0">
              <a:solidFill>
                <a:srgbClr val="5CE1E6"/>
              </a:solidFill>
              <a:latin typeface="Lato Bold"/>
            </a:endParaRPr>
          </a:p>
          <a:p>
            <a:pPr>
              <a:lnSpc>
                <a:spcPts val="2623"/>
              </a:lnSpc>
              <a:spcBef>
                <a:spcPct val="0"/>
              </a:spcBef>
            </a:pPr>
            <a:endParaRPr lang="en-US" sz="1957" dirty="0">
              <a:solidFill>
                <a:srgbClr val="5CE1E6"/>
              </a:solidFill>
              <a:latin typeface="Lato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367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244B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06288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26056" r="-2605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063677"/>
            <a:ext cx="16230600" cy="8264577"/>
            <a:chOff x="0" y="0"/>
            <a:chExt cx="20932149" cy="106585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32149" cy="10658593"/>
            </a:xfrm>
            <a:custGeom>
              <a:avLst/>
              <a:gdLst/>
              <a:ahLst/>
              <a:cxnLst/>
              <a:rect l="l" t="t" r="r" b="b"/>
              <a:pathLst>
                <a:path w="20932149" h="10658593">
                  <a:moveTo>
                    <a:pt x="20932149" y="279400"/>
                  </a:moveTo>
                  <a:lnTo>
                    <a:pt x="20932149" y="0"/>
                  </a:lnTo>
                  <a:lnTo>
                    <a:pt x="0" y="0"/>
                  </a:lnTo>
                  <a:lnTo>
                    <a:pt x="0" y="10658593"/>
                  </a:lnTo>
                  <a:lnTo>
                    <a:pt x="20932149" y="10658593"/>
                  </a:lnTo>
                  <a:lnTo>
                    <a:pt x="20932149" y="279400"/>
                  </a:lnTo>
                  <a:close/>
                  <a:moveTo>
                    <a:pt x="20853409" y="279400"/>
                  </a:moveTo>
                  <a:lnTo>
                    <a:pt x="20853409" y="10579853"/>
                  </a:lnTo>
                  <a:lnTo>
                    <a:pt x="78740" y="10579853"/>
                  </a:lnTo>
                  <a:lnTo>
                    <a:pt x="78740" y="78740"/>
                  </a:lnTo>
                  <a:lnTo>
                    <a:pt x="20853409" y="78740"/>
                  </a:lnTo>
                  <a:lnTo>
                    <a:pt x="2085340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05FB1621-729E-51B2-6976-8B65B843A408}"/>
              </a:ext>
            </a:extLst>
          </p:cNvPr>
          <p:cNvSpPr txBox="1"/>
          <p:nvPr/>
        </p:nvSpPr>
        <p:spPr>
          <a:xfrm>
            <a:off x="2021770" y="1562100"/>
            <a:ext cx="14244460" cy="573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59"/>
              </a:lnSpc>
            </a:pPr>
            <a:r>
              <a:rPr lang="cs-CZ" sz="3799" dirty="0">
                <a:solidFill>
                  <a:srgbClr val="00CADC"/>
                </a:solidFill>
                <a:latin typeface="Lato Bold"/>
              </a:rPr>
              <a:t>Akt o umělé inteligenci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Pravidla ČT o užívání AI – v souladu s evropským aktem o AI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Dodržování principů, tak aby AI byla </a:t>
            </a:r>
            <a:r>
              <a:rPr lang="cs-CZ" sz="3799" dirty="0">
                <a:solidFill>
                  <a:srgbClr val="00CADC"/>
                </a:solidFill>
                <a:latin typeface="Lato Bold"/>
              </a:rPr>
              <a:t>důvěryhodná a bezpečná </a:t>
            </a:r>
            <a:r>
              <a:rPr lang="cs-CZ" sz="3799" dirty="0">
                <a:solidFill>
                  <a:schemeClr val="bg1"/>
                </a:solidFill>
                <a:latin typeface="Lato Bold"/>
              </a:rPr>
              <a:t>a že bude vyvíjena a používána v souladu s povinnostmi v oblasti základních práv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V souladu s legislativou je třeba dbát na dodržování autorských práv</a:t>
            </a:r>
          </a:p>
        </p:txBody>
      </p:sp>
    </p:spTree>
    <p:extLst>
      <p:ext uri="{BB962C8B-B14F-4D97-AF65-F5344CB8AC3E}">
        <p14:creationId xmlns:p14="http://schemas.microsoft.com/office/powerpoint/2010/main" val="1142666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367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244B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06288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26056" r="-2605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063677"/>
            <a:ext cx="16230600" cy="8264577"/>
            <a:chOff x="0" y="0"/>
            <a:chExt cx="20932149" cy="106585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32149" cy="10658593"/>
            </a:xfrm>
            <a:custGeom>
              <a:avLst/>
              <a:gdLst/>
              <a:ahLst/>
              <a:cxnLst/>
              <a:rect l="l" t="t" r="r" b="b"/>
              <a:pathLst>
                <a:path w="20932149" h="10658593">
                  <a:moveTo>
                    <a:pt x="20932149" y="279400"/>
                  </a:moveTo>
                  <a:lnTo>
                    <a:pt x="20932149" y="0"/>
                  </a:lnTo>
                  <a:lnTo>
                    <a:pt x="0" y="0"/>
                  </a:lnTo>
                  <a:lnTo>
                    <a:pt x="0" y="10658593"/>
                  </a:lnTo>
                  <a:lnTo>
                    <a:pt x="20932149" y="10658593"/>
                  </a:lnTo>
                  <a:lnTo>
                    <a:pt x="20932149" y="279400"/>
                  </a:lnTo>
                  <a:close/>
                  <a:moveTo>
                    <a:pt x="20853409" y="279400"/>
                  </a:moveTo>
                  <a:lnTo>
                    <a:pt x="20853409" y="10579853"/>
                  </a:lnTo>
                  <a:lnTo>
                    <a:pt x="78740" y="10579853"/>
                  </a:lnTo>
                  <a:lnTo>
                    <a:pt x="78740" y="78740"/>
                  </a:lnTo>
                  <a:lnTo>
                    <a:pt x="20853409" y="78740"/>
                  </a:lnTo>
                  <a:lnTo>
                    <a:pt x="2085340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1BB0133F-685E-8162-8532-181997E3401D}"/>
              </a:ext>
            </a:extLst>
          </p:cNvPr>
          <p:cNvSpPr txBox="1"/>
          <p:nvPr/>
        </p:nvSpPr>
        <p:spPr>
          <a:xfrm>
            <a:off x="2021770" y="1409700"/>
            <a:ext cx="15215118" cy="79144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cs-CZ" sz="3799" dirty="0">
                <a:solidFill>
                  <a:srgbClr val="00CADC"/>
                </a:solidFill>
                <a:latin typeface="Lato Bold"/>
              </a:rPr>
              <a:t>Etické pokyny pro zajištění důvěryhodnosti AI </a:t>
            </a:r>
          </a:p>
          <a:p>
            <a:pPr>
              <a:lnSpc>
                <a:spcPct val="120000"/>
              </a:lnSpc>
            </a:pPr>
            <a:r>
              <a:rPr lang="cs-CZ" sz="3799" dirty="0">
                <a:solidFill>
                  <a:srgbClr val="00CADC"/>
                </a:solidFill>
                <a:latin typeface="Lato Bold"/>
              </a:rPr>
              <a:t>a evropský akt o AI (čl. 27):</a:t>
            </a:r>
          </a:p>
          <a:p>
            <a:pPr marL="1028700" lvl="1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  <a:latin typeface="Lato Bold"/>
              </a:rPr>
              <a:t>mají pomoci zajistit, aby byla AI důvěryhodná a vyhovovala požadavkům etiky</a:t>
            </a:r>
          </a:p>
          <a:p>
            <a:pPr marL="742950" indent="-742950">
              <a:lnSpc>
                <a:spcPts val="6459"/>
              </a:lnSpc>
              <a:buFont typeface="+mj-lt"/>
              <a:buAutoNum type="arabicParenR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lidský faktor a dohled</a:t>
            </a:r>
          </a:p>
          <a:p>
            <a:pPr marL="742950" indent="-742950">
              <a:lnSpc>
                <a:spcPts val="6459"/>
              </a:lnSpc>
              <a:buFont typeface="+mj-lt"/>
              <a:buAutoNum type="arabicParenR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technickou spolehlivost a bezpečnost</a:t>
            </a:r>
          </a:p>
          <a:p>
            <a:pPr marL="742950" indent="-742950">
              <a:lnSpc>
                <a:spcPts val="6459"/>
              </a:lnSpc>
              <a:buFont typeface="+mj-lt"/>
              <a:buAutoNum type="arabicParenR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ochranu soukromí a správu dat</a:t>
            </a:r>
          </a:p>
          <a:p>
            <a:pPr marL="742950" indent="-742950">
              <a:lnSpc>
                <a:spcPts val="6459"/>
              </a:lnSpc>
              <a:buFont typeface="+mj-lt"/>
              <a:buAutoNum type="arabicParenR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transparentnost</a:t>
            </a:r>
          </a:p>
          <a:p>
            <a:pPr marL="742950" indent="-742950">
              <a:lnSpc>
                <a:spcPts val="6459"/>
              </a:lnSpc>
              <a:buFont typeface="+mj-lt"/>
              <a:buAutoNum type="arabicParenR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rozmanitost, nediskriminaci a spravedlnost</a:t>
            </a:r>
          </a:p>
          <a:p>
            <a:pPr marL="742950" indent="-742950">
              <a:lnSpc>
                <a:spcPts val="6459"/>
              </a:lnSpc>
              <a:buFont typeface="+mj-lt"/>
              <a:buAutoNum type="arabicParenR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dobré sociální a environmentální podmínky</a:t>
            </a:r>
          </a:p>
          <a:p>
            <a:pPr marL="742950" indent="-742950">
              <a:lnSpc>
                <a:spcPts val="6459"/>
              </a:lnSpc>
              <a:buFont typeface="+mj-lt"/>
              <a:buAutoNum type="arabicParenR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odpovědnost</a:t>
            </a:r>
          </a:p>
        </p:txBody>
      </p:sp>
    </p:spTree>
    <p:extLst>
      <p:ext uri="{BB962C8B-B14F-4D97-AF65-F5344CB8AC3E}">
        <p14:creationId xmlns:p14="http://schemas.microsoft.com/office/powerpoint/2010/main" val="2113036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375" r="-343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23335" y="531917"/>
            <a:ext cx="3435965" cy="496783"/>
          </a:xfrm>
          <a:custGeom>
            <a:avLst/>
            <a:gdLst/>
            <a:ahLst/>
            <a:cxnLst/>
            <a:rect l="l" t="t" r="r" b="b"/>
            <a:pathLst>
              <a:path w="3435965" h="496783">
                <a:moveTo>
                  <a:pt x="0" y="0"/>
                </a:moveTo>
                <a:lnTo>
                  <a:pt x="3435965" y="0"/>
                </a:lnTo>
                <a:lnTo>
                  <a:pt x="3435965" y="496783"/>
                </a:lnTo>
                <a:lnTo>
                  <a:pt x="0" y="496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93"/>
                </p14:media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2558408" y="1439104"/>
            <a:ext cx="13171185" cy="7408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3C96D9-19AC-E096-7F8F-E2EA09D0EA15}"/>
              </a:ext>
            </a:extLst>
          </p:cNvPr>
          <p:cNvSpPr txBox="1"/>
          <p:nvPr/>
        </p:nvSpPr>
        <p:spPr>
          <a:xfrm>
            <a:off x="13595505" y="9287434"/>
            <a:ext cx="2134088" cy="790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59"/>
              </a:lnSpc>
            </a:pPr>
            <a:r>
              <a:rPr lang="en-US" sz="1957" dirty="0" err="1">
                <a:solidFill>
                  <a:srgbClr val="5CE1E6"/>
                </a:solidFill>
                <a:latin typeface="Lato Bold"/>
              </a:rPr>
              <a:t>Zdroj</a:t>
            </a:r>
            <a:r>
              <a:rPr lang="en-US" sz="1957" dirty="0">
                <a:solidFill>
                  <a:srgbClr val="5CE1E6"/>
                </a:solidFill>
                <a:latin typeface="Lato Bold"/>
              </a:rPr>
              <a:t>: </a:t>
            </a:r>
            <a:r>
              <a:rPr lang="cs-CZ" sz="1957" dirty="0">
                <a:solidFill>
                  <a:srgbClr val="5CE1E6"/>
                </a:solidFill>
                <a:latin typeface="Lato Bold"/>
              </a:rPr>
              <a:t>Channel1.ai</a:t>
            </a:r>
            <a:endParaRPr lang="en-US" sz="1957" dirty="0">
              <a:solidFill>
                <a:srgbClr val="5CE1E6"/>
              </a:solidFill>
              <a:latin typeface="Lato Bold"/>
            </a:endParaRPr>
          </a:p>
          <a:p>
            <a:pPr>
              <a:lnSpc>
                <a:spcPts val="2623"/>
              </a:lnSpc>
              <a:spcBef>
                <a:spcPct val="0"/>
              </a:spcBef>
            </a:pPr>
            <a:endParaRPr lang="en-US" sz="1957" dirty="0">
              <a:solidFill>
                <a:srgbClr val="5CE1E6"/>
              </a:solidFill>
              <a:latin typeface="La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0600" y="106367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244B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90600" y="106367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26056" r="-2605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063677"/>
            <a:ext cx="16230600" cy="8264577"/>
            <a:chOff x="0" y="0"/>
            <a:chExt cx="20932149" cy="106585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32149" cy="10658593"/>
            </a:xfrm>
            <a:custGeom>
              <a:avLst/>
              <a:gdLst/>
              <a:ahLst/>
              <a:cxnLst/>
              <a:rect l="l" t="t" r="r" b="b"/>
              <a:pathLst>
                <a:path w="20932149" h="10658593">
                  <a:moveTo>
                    <a:pt x="20932149" y="279400"/>
                  </a:moveTo>
                  <a:lnTo>
                    <a:pt x="20932149" y="0"/>
                  </a:lnTo>
                  <a:lnTo>
                    <a:pt x="0" y="0"/>
                  </a:lnTo>
                  <a:lnTo>
                    <a:pt x="0" y="10658593"/>
                  </a:lnTo>
                  <a:lnTo>
                    <a:pt x="20932149" y="10658593"/>
                  </a:lnTo>
                  <a:lnTo>
                    <a:pt x="20932149" y="279400"/>
                  </a:lnTo>
                  <a:close/>
                  <a:moveTo>
                    <a:pt x="20853409" y="279400"/>
                  </a:moveTo>
                  <a:lnTo>
                    <a:pt x="20853409" y="10579853"/>
                  </a:lnTo>
                  <a:lnTo>
                    <a:pt x="78740" y="10579853"/>
                  </a:lnTo>
                  <a:lnTo>
                    <a:pt x="78740" y="78740"/>
                  </a:lnTo>
                  <a:lnTo>
                    <a:pt x="20853409" y="78740"/>
                  </a:lnTo>
                  <a:lnTo>
                    <a:pt x="2085340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5204093" y="1900891"/>
            <a:ext cx="7405756" cy="90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1"/>
              </a:lnSpc>
            </a:pPr>
            <a:r>
              <a:rPr lang="en-US" sz="5900" dirty="0">
                <a:solidFill>
                  <a:srgbClr val="00CADC"/>
                </a:solidFill>
                <a:latin typeface="Roboto Bold"/>
              </a:rPr>
              <a:t>A co </a:t>
            </a:r>
            <a:r>
              <a:rPr lang="en-US" sz="5900" dirty="0" err="1">
                <a:solidFill>
                  <a:srgbClr val="00CADC"/>
                </a:solidFill>
                <a:latin typeface="Roboto Bold"/>
              </a:rPr>
              <a:t>na</a:t>
            </a:r>
            <a:r>
              <a:rPr lang="en-US" sz="5900" dirty="0">
                <a:solidFill>
                  <a:srgbClr val="00CADC"/>
                </a:solidFill>
                <a:latin typeface="Roboto Bold"/>
              </a:rPr>
              <a:t> to AI?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56049" y="3034656"/>
            <a:ext cx="14244460" cy="485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9"/>
              </a:lnSpc>
            </a:pPr>
            <a:r>
              <a:rPr lang="cs-CZ" sz="3799" dirty="0">
                <a:solidFill>
                  <a:srgbClr val="FFFFFF"/>
                </a:solidFill>
                <a:latin typeface="Lato Bold"/>
              </a:rPr>
              <a:t>„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Nejsem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přesvědčená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,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že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úplně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nahradím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živé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novináře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.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Lidé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přinášejí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do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procesu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novinářství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emoce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,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kreativitu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, a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schopnost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komunikovat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s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ostatními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lidmi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na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lidské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úrovni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,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což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je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něco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, co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umělá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inteligence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zatím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nedokáže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úplně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replikovat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.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Myslím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,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že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ideální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je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kombinace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obou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cs-CZ" sz="3799" dirty="0">
                <a:solidFill>
                  <a:srgbClr val="FFFFFF"/>
                </a:solidFill>
                <a:latin typeface="Lato Bold"/>
              </a:rPr>
              <a:t>–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umělé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inteligence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a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lidských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novinářů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,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spolupracujících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na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vytváření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informačního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obsahu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.</a:t>
            </a:r>
            <a:r>
              <a:rPr lang="cs-CZ" sz="3799" dirty="0">
                <a:solidFill>
                  <a:srgbClr val="FFFFFF"/>
                </a:solidFill>
                <a:latin typeface="Lato Bold"/>
              </a:rPr>
              <a:t>“</a:t>
            </a:r>
            <a:endParaRPr lang="en-US" sz="3799" dirty="0">
              <a:solidFill>
                <a:srgbClr val="FFFFFF"/>
              </a:solidFill>
              <a:latin typeface="La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034018" y="8466494"/>
            <a:ext cx="3004055" cy="826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9"/>
              </a:lnSpc>
            </a:pPr>
            <a:r>
              <a:rPr lang="en-US" sz="1957">
                <a:solidFill>
                  <a:srgbClr val="5CE1E6"/>
                </a:solidFill>
                <a:latin typeface="Lato Bold"/>
              </a:rPr>
              <a:t>Zdroj: ChatGPT 8. 3.  2024</a:t>
            </a:r>
          </a:p>
          <a:p>
            <a:pPr>
              <a:lnSpc>
                <a:spcPts val="2623"/>
              </a:lnSpc>
              <a:spcBef>
                <a:spcPct val="0"/>
              </a:spcBef>
            </a:pPr>
            <a:endParaRPr lang="en-US" sz="1957">
              <a:solidFill>
                <a:srgbClr val="5CE1E6"/>
              </a:solidFill>
              <a:latin typeface="Lato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979179" y="1552283"/>
            <a:ext cx="723392" cy="72339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7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340875" y="1913979"/>
            <a:ext cx="778291" cy="861179"/>
          </a:xfrm>
          <a:custGeom>
            <a:avLst/>
            <a:gdLst/>
            <a:ahLst/>
            <a:cxnLst/>
            <a:rect l="l" t="t" r="r" b="b"/>
            <a:pathLst>
              <a:path w="778291" h="861179">
                <a:moveTo>
                  <a:pt x="0" y="0"/>
                </a:moveTo>
                <a:lnTo>
                  <a:pt x="778291" y="0"/>
                </a:lnTo>
                <a:lnTo>
                  <a:pt x="778291" y="861180"/>
                </a:lnTo>
                <a:lnTo>
                  <a:pt x="0" y="861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367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244B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06288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26056" r="-2605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063677"/>
            <a:ext cx="16230600" cy="8264577"/>
            <a:chOff x="0" y="0"/>
            <a:chExt cx="20932149" cy="106585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32149" cy="10658593"/>
            </a:xfrm>
            <a:custGeom>
              <a:avLst/>
              <a:gdLst/>
              <a:ahLst/>
              <a:cxnLst/>
              <a:rect l="l" t="t" r="r" b="b"/>
              <a:pathLst>
                <a:path w="20932149" h="10658593">
                  <a:moveTo>
                    <a:pt x="20932149" y="279400"/>
                  </a:moveTo>
                  <a:lnTo>
                    <a:pt x="20932149" y="0"/>
                  </a:lnTo>
                  <a:lnTo>
                    <a:pt x="0" y="0"/>
                  </a:lnTo>
                  <a:lnTo>
                    <a:pt x="0" y="10658593"/>
                  </a:lnTo>
                  <a:lnTo>
                    <a:pt x="20932149" y="10658593"/>
                  </a:lnTo>
                  <a:lnTo>
                    <a:pt x="20932149" y="279400"/>
                  </a:lnTo>
                  <a:close/>
                  <a:moveTo>
                    <a:pt x="20853409" y="279400"/>
                  </a:moveTo>
                  <a:lnTo>
                    <a:pt x="20853409" y="10579853"/>
                  </a:lnTo>
                  <a:lnTo>
                    <a:pt x="78740" y="10579853"/>
                  </a:lnTo>
                  <a:lnTo>
                    <a:pt x="78740" y="78740"/>
                  </a:lnTo>
                  <a:lnTo>
                    <a:pt x="20853409" y="78740"/>
                  </a:lnTo>
                  <a:lnTo>
                    <a:pt x="2085340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7426017" y="8407296"/>
            <a:ext cx="3435965" cy="496783"/>
          </a:xfrm>
          <a:custGeom>
            <a:avLst/>
            <a:gdLst/>
            <a:ahLst/>
            <a:cxnLst/>
            <a:rect l="l" t="t" r="r" b="b"/>
            <a:pathLst>
              <a:path w="3435965" h="496783">
                <a:moveTo>
                  <a:pt x="0" y="0"/>
                </a:moveTo>
                <a:lnTo>
                  <a:pt x="3435964" y="0"/>
                </a:lnTo>
                <a:lnTo>
                  <a:pt x="3435964" y="496783"/>
                </a:lnTo>
                <a:lnTo>
                  <a:pt x="0" y="496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5A6B3-6887-A19F-27F6-BCF6C96D05DA}"/>
              </a:ext>
            </a:extLst>
          </p:cNvPr>
          <p:cNvSpPr txBox="1"/>
          <p:nvPr/>
        </p:nvSpPr>
        <p:spPr>
          <a:xfrm>
            <a:off x="5135128" y="4457700"/>
            <a:ext cx="8112830" cy="1646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s-CZ" sz="3200" dirty="0">
                <a:solidFill>
                  <a:schemeClr val="bg1"/>
                </a:solidFill>
                <a:latin typeface="Lato Bold"/>
              </a:rPr>
              <a:t>Mgr. Petr Mrzena</a:t>
            </a:r>
          </a:p>
          <a:p>
            <a:pPr algn="ctr">
              <a:lnSpc>
                <a:spcPct val="120000"/>
              </a:lnSpc>
            </a:pPr>
            <a:endParaRPr lang="cs-CZ" sz="3200" dirty="0">
              <a:solidFill>
                <a:schemeClr val="bg1"/>
              </a:solidFill>
              <a:latin typeface="Lato Bold"/>
            </a:endParaRPr>
          </a:p>
          <a:p>
            <a:pPr algn="ctr">
              <a:lnSpc>
                <a:spcPct val="120000"/>
              </a:lnSpc>
            </a:pPr>
            <a:r>
              <a:rPr lang="cs-CZ" sz="2800" dirty="0">
                <a:solidFill>
                  <a:schemeClr val="bg1"/>
                </a:solidFill>
                <a:latin typeface="Lato Bold"/>
              </a:rPr>
              <a:t>ředitel divize Zpravodajství a publicistiky ČT</a:t>
            </a:r>
          </a:p>
        </p:txBody>
      </p:sp>
    </p:spTree>
    <p:extLst>
      <p:ext uri="{BB962C8B-B14F-4D97-AF65-F5344CB8AC3E}">
        <p14:creationId xmlns:p14="http://schemas.microsoft.com/office/powerpoint/2010/main" val="320063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367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244B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06288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26056" r="-2605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063677"/>
            <a:ext cx="16230600" cy="8264577"/>
            <a:chOff x="0" y="0"/>
            <a:chExt cx="20932149" cy="106585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32149" cy="10658593"/>
            </a:xfrm>
            <a:custGeom>
              <a:avLst/>
              <a:gdLst/>
              <a:ahLst/>
              <a:cxnLst/>
              <a:rect l="l" t="t" r="r" b="b"/>
              <a:pathLst>
                <a:path w="20932149" h="10658593">
                  <a:moveTo>
                    <a:pt x="20932149" y="279400"/>
                  </a:moveTo>
                  <a:lnTo>
                    <a:pt x="20932149" y="0"/>
                  </a:lnTo>
                  <a:lnTo>
                    <a:pt x="0" y="0"/>
                  </a:lnTo>
                  <a:lnTo>
                    <a:pt x="0" y="10658593"/>
                  </a:lnTo>
                  <a:lnTo>
                    <a:pt x="20932149" y="10658593"/>
                  </a:lnTo>
                  <a:lnTo>
                    <a:pt x="20932149" y="279400"/>
                  </a:lnTo>
                  <a:close/>
                  <a:moveTo>
                    <a:pt x="20853409" y="279400"/>
                  </a:moveTo>
                  <a:lnTo>
                    <a:pt x="20853409" y="10579853"/>
                  </a:lnTo>
                  <a:lnTo>
                    <a:pt x="78740" y="10579853"/>
                  </a:lnTo>
                  <a:lnTo>
                    <a:pt x="78740" y="78740"/>
                  </a:lnTo>
                  <a:lnTo>
                    <a:pt x="20853409" y="78740"/>
                  </a:lnTo>
                  <a:lnTo>
                    <a:pt x="2085340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CCEF264-6E17-4775-E8E2-5EF2F5193808}"/>
              </a:ext>
            </a:extLst>
          </p:cNvPr>
          <p:cNvSpPr txBox="1"/>
          <p:nvPr/>
        </p:nvSpPr>
        <p:spPr>
          <a:xfrm>
            <a:off x="2021770" y="1562100"/>
            <a:ext cx="14244460" cy="6563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59"/>
              </a:lnSpc>
            </a:pPr>
            <a:r>
              <a:rPr lang="cs-CZ" sz="3799" dirty="0">
                <a:solidFill>
                  <a:srgbClr val="00CADC"/>
                </a:solidFill>
                <a:latin typeface="Lato Bold"/>
              </a:rPr>
              <a:t>P</a:t>
            </a:r>
            <a:r>
              <a:rPr lang="en-US" sz="3799" dirty="0" err="1">
                <a:solidFill>
                  <a:srgbClr val="00CADC"/>
                </a:solidFill>
                <a:latin typeface="Lato Bold"/>
              </a:rPr>
              <a:t>racovní</a:t>
            </a:r>
            <a:r>
              <a:rPr lang="en-US" sz="3799" dirty="0">
                <a:solidFill>
                  <a:srgbClr val="00CADC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00CADC"/>
                </a:solidFill>
                <a:latin typeface="Lato Bold"/>
              </a:rPr>
              <a:t>skupin</a:t>
            </a:r>
            <a:r>
              <a:rPr lang="cs-CZ" sz="3799" dirty="0">
                <a:solidFill>
                  <a:srgbClr val="00CADC"/>
                </a:solidFill>
                <a:latin typeface="Lato Bold"/>
              </a:rPr>
              <a:t>a ČT k AI a její cíle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en-US" sz="3799" dirty="0" err="1">
                <a:solidFill>
                  <a:srgbClr val="FFFFFF"/>
                </a:solidFill>
                <a:latin typeface="Lato Bold"/>
              </a:rPr>
              <a:t>posoudit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možnosti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využití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umělé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inteligence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(AI) v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rámci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Č</a:t>
            </a:r>
            <a:r>
              <a:rPr lang="cs-CZ" sz="3799" dirty="0">
                <a:solidFill>
                  <a:srgbClr val="FFFFFF"/>
                </a:solidFill>
                <a:latin typeface="Lato Bold"/>
              </a:rPr>
              <a:t>T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en-US" sz="3799" dirty="0" err="1">
                <a:solidFill>
                  <a:srgbClr val="FFFFFF"/>
                </a:solidFill>
                <a:latin typeface="Lato Bold"/>
              </a:rPr>
              <a:t>zmapovat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současný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stav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jejich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využívání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endParaRPr lang="cs-CZ" sz="3799" dirty="0">
              <a:solidFill>
                <a:srgbClr val="FFFFFF"/>
              </a:solidFill>
              <a:latin typeface="Lato Bold"/>
            </a:endParaRP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en-US" sz="3799" dirty="0" err="1">
                <a:solidFill>
                  <a:srgbClr val="FFFFFF"/>
                </a:solidFill>
                <a:latin typeface="Lato Bold"/>
              </a:rPr>
              <a:t>diskuz</a:t>
            </a:r>
            <a:r>
              <a:rPr lang="cs-CZ" sz="3799" dirty="0">
                <a:solidFill>
                  <a:srgbClr val="FFFFFF"/>
                </a:solidFill>
                <a:latin typeface="Lato Bold"/>
              </a:rPr>
              <a:t>e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o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koordinaci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postupů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uvnitř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ČT</a:t>
            </a:r>
            <a:endParaRPr lang="cs-CZ" sz="3799" dirty="0">
              <a:solidFill>
                <a:srgbClr val="FFFFFF"/>
              </a:solidFill>
              <a:latin typeface="Lato Bold"/>
            </a:endParaRP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en-US" sz="3799" dirty="0" err="1">
                <a:solidFill>
                  <a:srgbClr val="FFFFFF"/>
                </a:solidFill>
                <a:latin typeface="Lato Bold"/>
              </a:rPr>
              <a:t>navrhnout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obecný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rámec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pro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používání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prostředků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AI</a:t>
            </a:r>
            <a:endParaRPr lang="cs-CZ" sz="3799" dirty="0">
              <a:solidFill>
                <a:srgbClr val="FFFFFF"/>
              </a:solidFill>
              <a:latin typeface="Lato Bold"/>
            </a:endParaRP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en-US" sz="3799" dirty="0" err="1">
                <a:solidFill>
                  <a:srgbClr val="FFFFFF"/>
                </a:solidFill>
                <a:latin typeface="Lato Bold"/>
              </a:rPr>
              <a:t>popsat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možné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oblasti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využití</a:t>
            </a:r>
            <a:endParaRPr lang="cs-CZ" sz="3799" dirty="0">
              <a:solidFill>
                <a:srgbClr val="FFFFFF"/>
              </a:solidFill>
              <a:latin typeface="Lato Bold"/>
            </a:endParaRP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en-US" sz="3799" dirty="0" err="1">
                <a:solidFill>
                  <a:srgbClr val="FFFFFF"/>
                </a:solidFill>
                <a:latin typeface="Lato Bold"/>
              </a:rPr>
              <a:t>zvážit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rizika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cs-CZ" sz="3799" dirty="0">
                <a:solidFill>
                  <a:srgbClr val="FFFFFF"/>
                </a:solidFill>
                <a:latin typeface="Lato Bold"/>
              </a:rPr>
              <a:t>a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přínosy</a:t>
            </a:r>
            <a:endParaRPr lang="cs-CZ" sz="3799" dirty="0">
              <a:solidFill>
                <a:srgbClr val="FFFFFF"/>
              </a:solidFill>
              <a:latin typeface="Lato Bold"/>
            </a:endParaRP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en-US" sz="3799" dirty="0" err="1">
                <a:solidFill>
                  <a:srgbClr val="FFFFFF"/>
                </a:solidFill>
                <a:latin typeface="Lato Bold"/>
              </a:rPr>
              <a:t>navrhnout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další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postup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pro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řízení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procesu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</a:t>
            </a:r>
            <a:r>
              <a:rPr lang="en-US" sz="3799" dirty="0" err="1">
                <a:solidFill>
                  <a:srgbClr val="FFFFFF"/>
                </a:solidFill>
                <a:latin typeface="Lato Bold"/>
              </a:rPr>
              <a:t>využívání</a:t>
            </a:r>
            <a:r>
              <a:rPr lang="en-US" sz="3799" dirty="0">
                <a:solidFill>
                  <a:srgbClr val="FFFFFF"/>
                </a:solidFill>
                <a:latin typeface="Lato Bold"/>
              </a:rPr>
              <a:t> AI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367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244B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06288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26056" r="-2605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063677"/>
            <a:ext cx="16230600" cy="8264577"/>
            <a:chOff x="0" y="0"/>
            <a:chExt cx="20932149" cy="106585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32149" cy="10658593"/>
            </a:xfrm>
            <a:custGeom>
              <a:avLst/>
              <a:gdLst/>
              <a:ahLst/>
              <a:cxnLst/>
              <a:rect l="l" t="t" r="r" b="b"/>
              <a:pathLst>
                <a:path w="20932149" h="10658593">
                  <a:moveTo>
                    <a:pt x="20932149" y="279400"/>
                  </a:moveTo>
                  <a:lnTo>
                    <a:pt x="20932149" y="0"/>
                  </a:lnTo>
                  <a:lnTo>
                    <a:pt x="0" y="0"/>
                  </a:lnTo>
                  <a:lnTo>
                    <a:pt x="0" y="10658593"/>
                  </a:lnTo>
                  <a:lnTo>
                    <a:pt x="20932149" y="10658593"/>
                  </a:lnTo>
                  <a:lnTo>
                    <a:pt x="20932149" y="279400"/>
                  </a:lnTo>
                  <a:close/>
                  <a:moveTo>
                    <a:pt x="20853409" y="279400"/>
                  </a:moveTo>
                  <a:lnTo>
                    <a:pt x="20853409" y="10579853"/>
                  </a:lnTo>
                  <a:lnTo>
                    <a:pt x="78740" y="10579853"/>
                  </a:lnTo>
                  <a:lnTo>
                    <a:pt x="78740" y="78740"/>
                  </a:lnTo>
                  <a:lnTo>
                    <a:pt x="20853409" y="78740"/>
                  </a:lnTo>
                  <a:lnTo>
                    <a:pt x="2085340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CCEF264-6E17-4775-E8E2-5EF2F5193808}"/>
              </a:ext>
            </a:extLst>
          </p:cNvPr>
          <p:cNvSpPr txBox="1"/>
          <p:nvPr/>
        </p:nvSpPr>
        <p:spPr>
          <a:xfrm>
            <a:off x="2021770" y="1562100"/>
            <a:ext cx="14970830" cy="7397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59"/>
              </a:lnSpc>
            </a:pPr>
            <a:r>
              <a:rPr lang="cs-CZ" sz="3799" dirty="0">
                <a:solidFill>
                  <a:srgbClr val="00CADC"/>
                </a:solidFill>
                <a:latin typeface="Lato Bold"/>
              </a:rPr>
              <a:t>Charta umělé inteligence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Využívání umělé inteligence musí být v souladu se Zákonem o ČT, Kodexem ČT a základními principy veřejné služby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V řetězci použití umělé inteligence stojí vždy na počátku i na konci lidský faktor 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ČT musí být schopna garantovat autenticitu a původ publikovaného obsahu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Zavádění AI v souladu se zásadami profesní, zejména novinářské etiky</a:t>
            </a:r>
          </a:p>
        </p:txBody>
      </p:sp>
    </p:spTree>
    <p:extLst>
      <p:ext uri="{BB962C8B-B14F-4D97-AF65-F5344CB8AC3E}">
        <p14:creationId xmlns:p14="http://schemas.microsoft.com/office/powerpoint/2010/main" val="532706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367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244B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06288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26056" r="-2605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063677"/>
            <a:ext cx="16230600" cy="8264577"/>
            <a:chOff x="0" y="0"/>
            <a:chExt cx="20932149" cy="106585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32149" cy="10658593"/>
            </a:xfrm>
            <a:custGeom>
              <a:avLst/>
              <a:gdLst/>
              <a:ahLst/>
              <a:cxnLst/>
              <a:rect l="l" t="t" r="r" b="b"/>
              <a:pathLst>
                <a:path w="20932149" h="10658593">
                  <a:moveTo>
                    <a:pt x="20932149" y="279400"/>
                  </a:moveTo>
                  <a:lnTo>
                    <a:pt x="20932149" y="0"/>
                  </a:lnTo>
                  <a:lnTo>
                    <a:pt x="0" y="0"/>
                  </a:lnTo>
                  <a:lnTo>
                    <a:pt x="0" y="10658593"/>
                  </a:lnTo>
                  <a:lnTo>
                    <a:pt x="20932149" y="10658593"/>
                  </a:lnTo>
                  <a:lnTo>
                    <a:pt x="20932149" y="279400"/>
                  </a:lnTo>
                  <a:close/>
                  <a:moveTo>
                    <a:pt x="20853409" y="279400"/>
                  </a:moveTo>
                  <a:lnTo>
                    <a:pt x="20853409" y="10579853"/>
                  </a:lnTo>
                  <a:lnTo>
                    <a:pt x="78740" y="10579853"/>
                  </a:lnTo>
                  <a:lnTo>
                    <a:pt x="78740" y="78740"/>
                  </a:lnTo>
                  <a:lnTo>
                    <a:pt x="20853409" y="78740"/>
                  </a:lnTo>
                  <a:lnTo>
                    <a:pt x="2085340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CCEF264-6E17-4775-E8E2-5EF2F5193808}"/>
              </a:ext>
            </a:extLst>
          </p:cNvPr>
          <p:cNvSpPr txBox="1"/>
          <p:nvPr/>
        </p:nvSpPr>
        <p:spPr>
          <a:xfrm>
            <a:off x="2021770" y="1562100"/>
            <a:ext cx="14244460" cy="65638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59"/>
              </a:lnSpc>
            </a:pPr>
            <a:r>
              <a:rPr lang="cs-CZ" sz="3799" dirty="0">
                <a:solidFill>
                  <a:srgbClr val="00CADC"/>
                </a:solidFill>
                <a:latin typeface="Lato Bold"/>
              </a:rPr>
              <a:t>Charta umělé inteligence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AI jako systém nebo soubor nástrojů sloužící k simulaci procesů a k vytváření produktů lidské inteligence výpočetními systémy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cs-CZ" sz="3799" dirty="0">
                <a:solidFill>
                  <a:schemeClr val="bg1"/>
                </a:solidFill>
                <a:latin typeface="Lato Bold"/>
              </a:rPr>
              <a:t>Důvěra v ČT jako média veřejné služby je v kontextu rozmělňování reality významnější než kdy jindy</a:t>
            </a:r>
          </a:p>
          <a:p>
            <a:pPr marL="1028700" lvl="1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Lato Bold"/>
              </a:rPr>
              <a:t>prostřednictvím rychle šířených dezinformací </a:t>
            </a:r>
          </a:p>
          <a:p>
            <a:pPr marL="1028700" lvl="1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Lato Bold"/>
              </a:rPr>
              <a:t>neuvážlivého použití nebo zneužití umělé inteligence</a:t>
            </a:r>
          </a:p>
          <a:p>
            <a:pPr marL="571500" indent="-571500">
              <a:lnSpc>
                <a:spcPts val="6459"/>
              </a:lnSpc>
              <a:buFont typeface="Arial" panose="020B0604020202020204" pitchFamily="34" charset="0"/>
              <a:buChar char="•"/>
            </a:pPr>
            <a:endParaRPr lang="cs-CZ" sz="3799" dirty="0">
              <a:solidFill>
                <a:schemeClr val="bg1"/>
              </a:solidFill>
              <a:latin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129260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63677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1244B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1028700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16230600" h="8229600">
                <a:moveTo>
                  <a:pt x="0" y="0"/>
                </a:moveTo>
                <a:lnTo>
                  <a:pt x="16230600" y="0"/>
                </a:lnTo>
                <a:lnTo>
                  <a:pt x="16230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 l="-26056" r="-2605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1063677"/>
            <a:ext cx="16230600" cy="8264577"/>
            <a:chOff x="0" y="0"/>
            <a:chExt cx="20932149" cy="106585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32149" cy="10658593"/>
            </a:xfrm>
            <a:custGeom>
              <a:avLst/>
              <a:gdLst/>
              <a:ahLst/>
              <a:cxnLst/>
              <a:rect l="l" t="t" r="r" b="b"/>
              <a:pathLst>
                <a:path w="20932149" h="10658593">
                  <a:moveTo>
                    <a:pt x="20932149" y="279400"/>
                  </a:moveTo>
                  <a:lnTo>
                    <a:pt x="20932149" y="0"/>
                  </a:lnTo>
                  <a:lnTo>
                    <a:pt x="0" y="0"/>
                  </a:lnTo>
                  <a:lnTo>
                    <a:pt x="0" y="10658593"/>
                  </a:lnTo>
                  <a:lnTo>
                    <a:pt x="20932149" y="10658593"/>
                  </a:lnTo>
                  <a:lnTo>
                    <a:pt x="20932149" y="279400"/>
                  </a:lnTo>
                  <a:close/>
                  <a:moveTo>
                    <a:pt x="20853409" y="279400"/>
                  </a:moveTo>
                  <a:lnTo>
                    <a:pt x="20853409" y="10579853"/>
                  </a:lnTo>
                  <a:lnTo>
                    <a:pt x="78740" y="10579853"/>
                  </a:lnTo>
                  <a:lnTo>
                    <a:pt x="78740" y="78740"/>
                  </a:lnTo>
                  <a:lnTo>
                    <a:pt x="20853409" y="78740"/>
                  </a:lnTo>
                  <a:lnTo>
                    <a:pt x="20853409" y="2794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3CCEF264-6E17-4775-E8E2-5EF2F5193808}"/>
              </a:ext>
            </a:extLst>
          </p:cNvPr>
          <p:cNvSpPr txBox="1"/>
          <p:nvPr/>
        </p:nvSpPr>
        <p:spPr>
          <a:xfrm>
            <a:off x="2021770" y="1562100"/>
            <a:ext cx="5293430" cy="7233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59"/>
              </a:lnSpc>
            </a:pPr>
            <a:r>
              <a:rPr lang="cs-CZ" sz="3799" dirty="0">
                <a:solidFill>
                  <a:srgbClr val="00CADC"/>
                </a:solidFill>
                <a:latin typeface="Lato Bold"/>
              </a:rPr>
              <a:t>Možnosti AI v ČT</a:t>
            </a: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Lato Bold"/>
              </a:rPr>
              <a:t>Chatbot</a:t>
            </a: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3600" dirty="0">
              <a:solidFill>
                <a:schemeClr val="bg1"/>
              </a:solidFill>
              <a:latin typeface="Lato Bold"/>
            </a:endParaRP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Lato Bold"/>
              </a:rPr>
              <a:t>Chat GPT</a:t>
            </a: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3600" dirty="0">
              <a:solidFill>
                <a:schemeClr val="bg1"/>
              </a:solidFill>
              <a:latin typeface="Lato Bold"/>
            </a:endParaRP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Lato Bold"/>
              </a:rPr>
              <a:t>Řeč</a:t>
            </a: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3600" dirty="0">
              <a:solidFill>
                <a:schemeClr val="bg1"/>
              </a:solidFill>
              <a:latin typeface="Lato Bold"/>
            </a:endParaRP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Lato Bold"/>
              </a:rPr>
              <a:t>Data</a:t>
            </a: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cs-CZ" sz="3600" dirty="0">
              <a:solidFill>
                <a:schemeClr val="bg1"/>
              </a:solidFill>
              <a:latin typeface="Lato Bold"/>
            </a:endParaRPr>
          </a:p>
          <a:p>
            <a:pPr marL="571500" indent="-5715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cs-CZ" sz="3600" dirty="0">
                <a:solidFill>
                  <a:schemeClr val="bg1"/>
                </a:solidFill>
                <a:latin typeface="Lato Bold"/>
              </a:rPr>
              <a:t>Kreativa</a:t>
            </a:r>
          </a:p>
        </p:txBody>
      </p:sp>
      <p:sp>
        <p:nvSpPr>
          <p:cNvPr id="14" name="Řečová bublina: oválný bublinový popisek 13">
            <a:extLst>
              <a:ext uri="{FF2B5EF4-FFF2-40B4-BE49-F238E27FC236}">
                <a16:creationId xmlns:a16="http://schemas.microsoft.com/office/drawing/2014/main" id="{C420EDB0-D74B-9EF0-D7BB-493EFD61E400}"/>
              </a:ext>
            </a:extLst>
          </p:cNvPr>
          <p:cNvSpPr/>
          <p:nvPr/>
        </p:nvSpPr>
        <p:spPr>
          <a:xfrm>
            <a:off x="11811000" y="2411907"/>
            <a:ext cx="5114193" cy="1959126"/>
          </a:xfrm>
          <a:prstGeom prst="wedgeEllipseCallout">
            <a:avLst>
              <a:gd name="adj1" fmla="val -186997"/>
              <a:gd name="adj2" fmla="val -3091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Řečová bublina: oválný bublinový popisek 11">
            <a:extLst>
              <a:ext uri="{FF2B5EF4-FFF2-40B4-BE49-F238E27FC236}">
                <a16:creationId xmlns:a16="http://schemas.microsoft.com/office/drawing/2014/main" id="{1F7505A2-49D1-D0F6-F520-D2CEE72CE141}"/>
              </a:ext>
            </a:extLst>
          </p:cNvPr>
          <p:cNvSpPr/>
          <p:nvPr/>
        </p:nvSpPr>
        <p:spPr>
          <a:xfrm>
            <a:off x="7713785" y="1257300"/>
            <a:ext cx="4975627" cy="1789272"/>
          </a:xfrm>
          <a:prstGeom prst="wedgeEllipseCallout">
            <a:avLst>
              <a:gd name="adj1" fmla="val -110004"/>
              <a:gd name="adj2" fmla="val 30713"/>
            </a:avLst>
          </a:prstGeom>
          <a:solidFill>
            <a:srgbClr val="00CA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C780A70-2566-6A5C-3E21-2354C6C55CF3}"/>
              </a:ext>
            </a:extLst>
          </p:cNvPr>
          <p:cNvSpPr txBox="1"/>
          <p:nvPr/>
        </p:nvSpPr>
        <p:spPr>
          <a:xfrm>
            <a:off x="8250763" y="1575495"/>
            <a:ext cx="3953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chemeClr val="bg1"/>
                </a:solidFill>
                <a:latin typeface="Lato Bold"/>
              </a:rPr>
              <a:t>ChatBot</a:t>
            </a:r>
            <a:r>
              <a:rPr lang="cs-CZ" sz="2400" dirty="0">
                <a:solidFill>
                  <a:schemeClr val="bg1"/>
                </a:solidFill>
                <a:latin typeface="Lato Bold"/>
              </a:rPr>
              <a:t> v rámci Diváckého centra jako asistent pro dotazy diváků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CF36AF7-BC67-421F-BA7C-54E1D3F95B63}"/>
              </a:ext>
            </a:extLst>
          </p:cNvPr>
          <p:cNvSpPr txBox="1"/>
          <p:nvPr/>
        </p:nvSpPr>
        <p:spPr>
          <a:xfrm>
            <a:off x="12306135" y="2631519"/>
            <a:ext cx="4163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err="1">
                <a:solidFill>
                  <a:schemeClr val="bg1"/>
                </a:solidFill>
                <a:latin typeface="Lato Bold"/>
              </a:rPr>
              <a:t>ChatBot</a:t>
            </a:r>
            <a:r>
              <a:rPr lang="cs-CZ" sz="2400" dirty="0">
                <a:solidFill>
                  <a:schemeClr val="bg1"/>
                </a:solidFill>
                <a:latin typeface="Lato Bold"/>
              </a:rPr>
              <a:t> jako průvodce v interních procesech (nábory, on-</a:t>
            </a:r>
            <a:r>
              <a:rPr lang="cs-CZ" sz="2400" dirty="0" err="1">
                <a:solidFill>
                  <a:schemeClr val="bg1"/>
                </a:solidFill>
                <a:latin typeface="Lato Bold"/>
              </a:rPr>
              <a:t>boarding</a:t>
            </a:r>
            <a:r>
              <a:rPr lang="cs-CZ" sz="2400" dirty="0">
                <a:solidFill>
                  <a:schemeClr val="bg1"/>
                </a:solidFill>
                <a:latin typeface="Lato Bold"/>
              </a:rPr>
              <a:t>, otázky zaměstnanců)</a:t>
            </a:r>
          </a:p>
        </p:txBody>
      </p:sp>
      <p:sp>
        <p:nvSpPr>
          <p:cNvPr id="16" name="Řečová bublina: obdélníkový bublinový popisek se zakulacenými rohy 15">
            <a:extLst>
              <a:ext uri="{FF2B5EF4-FFF2-40B4-BE49-F238E27FC236}">
                <a16:creationId xmlns:a16="http://schemas.microsoft.com/office/drawing/2014/main" id="{C49A5965-EBCD-84A8-A5D7-061828B4CBA6}"/>
              </a:ext>
            </a:extLst>
          </p:cNvPr>
          <p:cNvSpPr/>
          <p:nvPr/>
        </p:nvSpPr>
        <p:spPr>
          <a:xfrm>
            <a:off x="8058797" y="3853701"/>
            <a:ext cx="4630615" cy="1672806"/>
          </a:xfrm>
          <a:prstGeom prst="wedgeRoundRectCallout">
            <a:avLst>
              <a:gd name="adj1" fmla="val -119272"/>
              <a:gd name="adj2" fmla="val -25130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BA1C6C6A-DE0E-C99F-AE04-CA1673265D24}"/>
              </a:ext>
            </a:extLst>
          </p:cNvPr>
          <p:cNvSpPr txBox="1"/>
          <p:nvPr/>
        </p:nvSpPr>
        <p:spPr>
          <a:xfrm>
            <a:off x="8250763" y="3915566"/>
            <a:ext cx="4253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bg1"/>
                </a:solidFill>
                <a:latin typeface="Lato Bold"/>
              </a:rPr>
              <a:t>Zkracování a sumarizace textů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Lato Bold"/>
              </a:rPr>
              <a:t>Automatizace rutinních kancelářských úkonů</a:t>
            </a:r>
          </a:p>
        </p:txBody>
      </p:sp>
      <p:sp>
        <p:nvSpPr>
          <p:cNvPr id="22" name="Řečová bublina: oválný bublinový popisek 21">
            <a:extLst>
              <a:ext uri="{FF2B5EF4-FFF2-40B4-BE49-F238E27FC236}">
                <a16:creationId xmlns:a16="http://schemas.microsoft.com/office/drawing/2014/main" id="{659BA1CD-D7C0-AF59-D21D-B7BF31CA2007}"/>
              </a:ext>
            </a:extLst>
          </p:cNvPr>
          <p:cNvSpPr/>
          <p:nvPr/>
        </p:nvSpPr>
        <p:spPr>
          <a:xfrm>
            <a:off x="11529186" y="6286500"/>
            <a:ext cx="5293429" cy="2286000"/>
          </a:xfrm>
          <a:prstGeom prst="wedgeEllipseCallout">
            <a:avLst>
              <a:gd name="adj1" fmla="val -194841"/>
              <a:gd name="adj2" fmla="val -1555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Řečová bublina: obdélníkový bublinový popisek se zakulacenými rohy 25">
            <a:extLst>
              <a:ext uri="{FF2B5EF4-FFF2-40B4-BE49-F238E27FC236}">
                <a16:creationId xmlns:a16="http://schemas.microsoft.com/office/drawing/2014/main" id="{D7FAFCA1-8AB2-F6F4-C665-51C6B0466A26}"/>
              </a:ext>
            </a:extLst>
          </p:cNvPr>
          <p:cNvSpPr/>
          <p:nvPr/>
        </p:nvSpPr>
        <p:spPr>
          <a:xfrm>
            <a:off x="5151980" y="5348387"/>
            <a:ext cx="3614635" cy="1672806"/>
          </a:xfrm>
          <a:prstGeom prst="wedgeRoundRectCallout">
            <a:avLst>
              <a:gd name="adj1" fmla="val -96256"/>
              <a:gd name="adj2" fmla="val -30629"/>
              <a:gd name="adj3" fmla="val 16667"/>
            </a:avLst>
          </a:prstGeom>
          <a:solidFill>
            <a:srgbClr val="00CA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4E4BB13-F755-8BF8-9316-82355A51D2A3}"/>
              </a:ext>
            </a:extLst>
          </p:cNvPr>
          <p:cNvSpPr txBox="1"/>
          <p:nvPr/>
        </p:nvSpPr>
        <p:spPr>
          <a:xfrm>
            <a:off x="11978240" y="6626108"/>
            <a:ext cx="4355005" cy="1631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bg1"/>
                </a:solidFill>
                <a:latin typeface="Lato Bold"/>
              </a:rPr>
              <a:t>Generování metadat pro archiv za účelem lepšího vyhledávání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Lato Bold"/>
              </a:rPr>
              <a:t>Rešerše a </a:t>
            </a:r>
            <a:r>
              <a:rPr lang="cs-CZ" sz="2400" dirty="0" err="1">
                <a:solidFill>
                  <a:schemeClr val="bg1"/>
                </a:solidFill>
                <a:latin typeface="Lato Bold"/>
              </a:rPr>
              <a:t>fact-checking</a:t>
            </a:r>
            <a:endParaRPr lang="cs-CZ" sz="2400" dirty="0">
              <a:solidFill>
                <a:schemeClr val="bg1"/>
              </a:solidFill>
              <a:latin typeface="Lato Bold"/>
            </a:endParaRPr>
          </a:p>
        </p:txBody>
      </p:sp>
      <p:sp>
        <p:nvSpPr>
          <p:cNvPr id="24" name="Řečová bublina: obdélníkový bublinový popisek se zakulacenými rohy 23">
            <a:extLst>
              <a:ext uri="{FF2B5EF4-FFF2-40B4-BE49-F238E27FC236}">
                <a16:creationId xmlns:a16="http://schemas.microsoft.com/office/drawing/2014/main" id="{DBE463E1-837B-615E-1360-443718D19932}"/>
              </a:ext>
            </a:extLst>
          </p:cNvPr>
          <p:cNvSpPr/>
          <p:nvPr/>
        </p:nvSpPr>
        <p:spPr>
          <a:xfrm>
            <a:off x="5908302" y="7794342"/>
            <a:ext cx="4468992" cy="1295451"/>
          </a:xfrm>
          <a:prstGeom prst="wedgeRoundRectCallout">
            <a:avLst>
              <a:gd name="adj1" fmla="val -81785"/>
              <a:gd name="adj2" fmla="val 3847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19D00C14-83BD-BCBA-C26F-BF21A692FB13}"/>
              </a:ext>
            </a:extLst>
          </p:cNvPr>
          <p:cNvSpPr txBox="1"/>
          <p:nvPr/>
        </p:nvSpPr>
        <p:spPr>
          <a:xfrm>
            <a:off x="5965452" y="7979938"/>
            <a:ext cx="4253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bg1"/>
                </a:solidFill>
                <a:latin typeface="Lato Bold"/>
              </a:rPr>
              <a:t>Tvorba grafik 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Lato Bold"/>
              </a:rPr>
              <a:t>Podpora kreativních návrhů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ED4BAEB1-19EF-B059-4163-00016822E76B}"/>
              </a:ext>
            </a:extLst>
          </p:cNvPr>
          <p:cNvSpPr txBox="1"/>
          <p:nvPr/>
        </p:nvSpPr>
        <p:spPr>
          <a:xfrm>
            <a:off x="5370402" y="5399960"/>
            <a:ext cx="3184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chemeClr val="bg1"/>
                </a:solidFill>
                <a:latin typeface="Lato Bold"/>
              </a:rPr>
              <a:t>Znaková řeč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Lato Bold"/>
              </a:rPr>
              <a:t>Dabing (tvorba hlasu, namlouvání on-line článků)</a:t>
            </a:r>
          </a:p>
        </p:txBody>
      </p:sp>
    </p:spTree>
    <p:extLst>
      <p:ext uri="{BB962C8B-B14F-4D97-AF65-F5344CB8AC3E}">
        <p14:creationId xmlns:p14="http://schemas.microsoft.com/office/powerpoint/2010/main" val="142866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375" r="-34375"/>
            </a:stretch>
          </a:blipFill>
        </p:spPr>
      </p:sp>
      <p:pic>
        <p:nvPicPr>
          <p:cNvPr id="3" name="Picture 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570"/>
                </p14:media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9320306" y="2821255"/>
            <a:ext cx="7938994" cy="4465684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1028700" y="2821255"/>
            <a:ext cx="7938994" cy="446568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3823335" y="531917"/>
            <a:ext cx="3435965" cy="496783"/>
          </a:xfrm>
          <a:custGeom>
            <a:avLst/>
            <a:gdLst/>
            <a:ahLst/>
            <a:cxnLst/>
            <a:rect l="l" t="t" r="r" b="b"/>
            <a:pathLst>
              <a:path w="3435965" h="496783">
                <a:moveTo>
                  <a:pt x="0" y="0"/>
                </a:moveTo>
                <a:lnTo>
                  <a:pt x="3435965" y="0"/>
                </a:lnTo>
                <a:lnTo>
                  <a:pt x="3435965" y="496783"/>
                </a:lnTo>
                <a:lnTo>
                  <a:pt x="0" y="4967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78A31828-3DA8-A913-93E3-439DC8C10E7E}"/>
              </a:ext>
            </a:extLst>
          </p:cNvPr>
          <p:cNvSpPr txBox="1"/>
          <p:nvPr/>
        </p:nvSpPr>
        <p:spPr>
          <a:xfrm>
            <a:off x="1028700" y="1333500"/>
            <a:ext cx="6072256" cy="777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21"/>
              </a:lnSpc>
            </a:pPr>
            <a:r>
              <a:rPr lang="cs-CZ" sz="3800" dirty="0">
                <a:solidFill>
                  <a:srgbClr val="00CADC"/>
                </a:solidFill>
                <a:latin typeface="Lato Bold" panose="020B0604020202020204" charset="0"/>
                <a:ea typeface="Lato Bold" panose="020B0604020202020204" charset="0"/>
                <a:cs typeface="Lato Bold" panose="020B0604020202020204" charset="0"/>
              </a:rPr>
              <a:t>AI ve zpravodajství ČT</a:t>
            </a:r>
            <a:endParaRPr lang="en-US" sz="3800" dirty="0">
              <a:solidFill>
                <a:srgbClr val="00CADC"/>
              </a:solidFill>
              <a:latin typeface="Lato Bold" panose="020B0604020202020204" charset="0"/>
              <a:ea typeface="Lato Bold" panose="020B0604020202020204" charset="0"/>
              <a:cs typeface="Lato Bol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 fullScrn="1"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9200" y="1503412"/>
            <a:ext cx="6284354" cy="7710864"/>
          </a:xfrm>
          <a:custGeom>
            <a:avLst/>
            <a:gdLst/>
            <a:ahLst/>
            <a:cxnLst/>
            <a:rect l="l" t="t" r="r" b="b"/>
            <a:pathLst>
              <a:path w="6284354" h="7710864">
                <a:moveTo>
                  <a:pt x="0" y="0"/>
                </a:moveTo>
                <a:lnTo>
                  <a:pt x="6284354" y="0"/>
                </a:lnTo>
                <a:lnTo>
                  <a:pt x="6284354" y="7710864"/>
                </a:lnTo>
                <a:lnTo>
                  <a:pt x="0" y="7710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23335" y="531917"/>
            <a:ext cx="3435965" cy="496783"/>
          </a:xfrm>
          <a:custGeom>
            <a:avLst/>
            <a:gdLst/>
            <a:ahLst/>
            <a:cxnLst/>
            <a:rect l="l" t="t" r="r" b="b"/>
            <a:pathLst>
              <a:path w="3435965" h="496783">
                <a:moveTo>
                  <a:pt x="0" y="0"/>
                </a:moveTo>
                <a:lnTo>
                  <a:pt x="3435965" y="0"/>
                </a:lnTo>
                <a:lnTo>
                  <a:pt x="3435965" y="496783"/>
                </a:lnTo>
                <a:lnTo>
                  <a:pt x="0" y="496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524647" y="1503412"/>
            <a:ext cx="7734653" cy="7710864"/>
          </a:xfrm>
          <a:custGeom>
            <a:avLst/>
            <a:gdLst/>
            <a:ahLst/>
            <a:cxnLst/>
            <a:rect l="l" t="t" r="r" b="b"/>
            <a:pathLst>
              <a:path w="7734653" h="7710864">
                <a:moveTo>
                  <a:pt x="0" y="0"/>
                </a:moveTo>
                <a:lnTo>
                  <a:pt x="7734653" y="0"/>
                </a:lnTo>
                <a:lnTo>
                  <a:pt x="7734653" y="7710864"/>
                </a:lnTo>
                <a:lnTo>
                  <a:pt x="0" y="77108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08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23335" y="531917"/>
            <a:ext cx="3435965" cy="496783"/>
          </a:xfrm>
          <a:custGeom>
            <a:avLst/>
            <a:gdLst/>
            <a:ahLst/>
            <a:cxnLst/>
            <a:rect l="l" t="t" r="r" b="b"/>
            <a:pathLst>
              <a:path w="3435965" h="496783">
                <a:moveTo>
                  <a:pt x="0" y="0"/>
                </a:moveTo>
                <a:lnTo>
                  <a:pt x="3435965" y="0"/>
                </a:lnTo>
                <a:lnTo>
                  <a:pt x="3435965" y="496783"/>
                </a:lnTo>
                <a:lnTo>
                  <a:pt x="0" y="496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CC53B88-19FD-D464-139F-F39EAE61B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40" y="422910"/>
            <a:ext cx="6294120" cy="944118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857F5E39-3920-FDE4-E28D-4DAD10D758F1}"/>
              </a:ext>
            </a:extLst>
          </p:cNvPr>
          <p:cNvSpPr txBox="1"/>
          <p:nvPr/>
        </p:nvSpPr>
        <p:spPr>
          <a:xfrm>
            <a:off x="12496800" y="9447306"/>
            <a:ext cx="6299501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82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CADC"/>
                </a:solidFill>
                <a:latin typeface="Roboto Bold"/>
              </a:rPr>
              <a:t>Zdroj</a:t>
            </a:r>
            <a:r>
              <a:rPr lang="en-US" sz="1600" dirty="0">
                <a:solidFill>
                  <a:srgbClr val="00CADC"/>
                </a:solidFill>
                <a:latin typeface="Roboto Bold"/>
              </a:rPr>
              <a:t>: @princeandprincessofwales / Instagram</a:t>
            </a:r>
          </a:p>
        </p:txBody>
      </p:sp>
    </p:spTree>
    <p:extLst>
      <p:ext uri="{BB962C8B-B14F-4D97-AF65-F5344CB8AC3E}">
        <p14:creationId xmlns:p14="http://schemas.microsoft.com/office/powerpoint/2010/main" val="126640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375" r="-343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823335" y="531917"/>
            <a:ext cx="3435965" cy="496783"/>
          </a:xfrm>
          <a:custGeom>
            <a:avLst/>
            <a:gdLst/>
            <a:ahLst/>
            <a:cxnLst/>
            <a:rect l="l" t="t" r="r" b="b"/>
            <a:pathLst>
              <a:path w="3435965" h="496783">
                <a:moveTo>
                  <a:pt x="0" y="0"/>
                </a:moveTo>
                <a:lnTo>
                  <a:pt x="3435965" y="0"/>
                </a:lnTo>
                <a:lnTo>
                  <a:pt x="3435965" y="496783"/>
                </a:lnTo>
                <a:lnTo>
                  <a:pt x="0" y="4967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657" r="657"/>
          <a:stretch>
            <a:fillRect/>
          </a:stretch>
        </p:blipFill>
        <p:spPr>
          <a:xfrm>
            <a:off x="2061258" y="1466832"/>
            <a:ext cx="14165485" cy="80743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816AF2-AA1C-28F4-E768-F208974D4384}"/>
              </a:ext>
            </a:extLst>
          </p:cNvPr>
          <p:cNvSpPr txBox="1"/>
          <p:nvPr/>
        </p:nvSpPr>
        <p:spPr>
          <a:xfrm>
            <a:off x="13944600" y="9560329"/>
            <a:ext cx="2403408" cy="418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59"/>
              </a:lnSpc>
            </a:pPr>
            <a:r>
              <a:rPr lang="en-US" sz="1957" dirty="0" err="1">
                <a:solidFill>
                  <a:srgbClr val="5CE1E6"/>
                </a:solidFill>
                <a:latin typeface="Lato Bold"/>
              </a:rPr>
              <a:t>Zdroj</a:t>
            </a:r>
            <a:r>
              <a:rPr lang="en-US" sz="1957" dirty="0">
                <a:solidFill>
                  <a:srgbClr val="5CE1E6"/>
                </a:solidFill>
                <a:latin typeface="Lato Bold"/>
              </a:rPr>
              <a:t>: </a:t>
            </a:r>
            <a:r>
              <a:rPr lang="cs-CZ" sz="1957" dirty="0">
                <a:solidFill>
                  <a:srgbClr val="5CE1E6"/>
                </a:solidFill>
                <a:latin typeface="Lato Bold"/>
              </a:rPr>
              <a:t>Investigace.cz</a:t>
            </a:r>
            <a:endParaRPr lang="en-US" sz="1957" dirty="0">
              <a:solidFill>
                <a:srgbClr val="5CE1E6"/>
              </a:solidFill>
              <a:latin typeface="Lat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488</Words>
  <Application>Microsoft Office PowerPoint</Application>
  <PresentationFormat>Vlastní</PresentationFormat>
  <Paragraphs>68</Paragraphs>
  <Slides>16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Calibri</vt:lpstr>
      <vt:lpstr>Roboto Bold</vt:lpstr>
      <vt:lpstr>Lato Bold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Industry</dc:title>
  <dc:creator>Tomášová Pavlína</dc:creator>
  <cp:lastModifiedBy>Kratochvílová Vanda</cp:lastModifiedBy>
  <cp:revision>17</cp:revision>
  <dcterms:created xsi:type="dcterms:W3CDTF">2006-08-16T00:00:00Z</dcterms:created>
  <dcterms:modified xsi:type="dcterms:W3CDTF">2024-05-20T14:41:35Z</dcterms:modified>
  <dc:identifier>DAF95obf10E</dc:identifier>
</cp:coreProperties>
</file>